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5"/>
  </p:notesMasterIdLst>
  <p:sldIdLst>
    <p:sldId id="256" r:id="rId2"/>
    <p:sldId id="263" r:id="rId3"/>
    <p:sldId id="258" r:id="rId4"/>
    <p:sldId id="351" r:id="rId5"/>
    <p:sldId id="352" r:id="rId6"/>
    <p:sldId id="260" r:id="rId7"/>
    <p:sldId id="262" r:id="rId8"/>
    <p:sldId id="265" r:id="rId9"/>
    <p:sldId id="266" r:id="rId10"/>
    <p:sldId id="288" r:id="rId11"/>
    <p:sldId id="267" r:id="rId12"/>
    <p:sldId id="289" r:id="rId13"/>
    <p:sldId id="270" r:id="rId14"/>
    <p:sldId id="278" r:id="rId15"/>
    <p:sldId id="279" r:id="rId16"/>
    <p:sldId id="280" r:id="rId17"/>
    <p:sldId id="281" r:id="rId18"/>
    <p:sldId id="284" r:id="rId19"/>
    <p:sldId id="286" r:id="rId20"/>
    <p:sldId id="287" r:id="rId21"/>
    <p:sldId id="292" r:id="rId22"/>
    <p:sldId id="273" r:id="rId23"/>
    <p:sldId id="274" r:id="rId24"/>
    <p:sldId id="276" r:id="rId25"/>
    <p:sldId id="277" r:id="rId26"/>
    <p:sldId id="290" r:id="rId27"/>
    <p:sldId id="272" r:id="rId28"/>
    <p:sldId id="291" r:id="rId29"/>
    <p:sldId id="293" r:id="rId30"/>
    <p:sldId id="294" r:id="rId31"/>
    <p:sldId id="296" r:id="rId32"/>
    <p:sldId id="297" r:id="rId33"/>
    <p:sldId id="298" r:id="rId34"/>
    <p:sldId id="299" r:id="rId35"/>
    <p:sldId id="300" r:id="rId36"/>
    <p:sldId id="301" r:id="rId37"/>
    <p:sldId id="302" r:id="rId38"/>
    <p:sldId id="304" r:id="rId39"/>
    <p:sldId id="305" r:id="rId40"/>
    <p:sldId id="306" r:id="rId41"/>
    <p:sldId id="307" r:id="rId42"/>
    <p:sldId id="308" r:id="rId43"/>
    <p:sldId id="309" r:id="rId44"/>
    <p:sldId id="354"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326" r:id="rId59"/>
    <p:sldId id="325" r:id="rId60"/>
    <p:sldId id="329" r:id="rId61"/>
    <p:sldId id="327" r:id="rId62"/>
    <p:sldId id="330" r:id="rId63"/>
    <p:sldId id="331" r:id="rId64"/>
    <p:sldId id="332" r:id="rId65"/>
    <p:sldId id="333" r:id="rId66"/>
    <p:sldId id="334" r:id="rId67"/>
    <p:sldId id="335" r:id="rId68"/>
    <p:sldId id="336" r:id="rId69"/>
    <p:sldId id="337" r:id="rId70"/>
    <p:sldId id="338" r:id="rId71"/>
    <p:sldId id="339" r:id="rId72"/>
    <p:sldId id="340" r:id="rId73"/>
    <p:sldId id="341" r:id="rId74"/>
    <p:sldId id="342" r:id="rId75"/>
    <p:sldId id="343" r:id="rId76"/>
    <p:sldId id="344" r:id="rId77"/>
    <p:sldId id="345" r:id="rId78"/>
    <p:sldId id="346" r:id="rId79"/>
    <p:sldId id="347" r:id="rId80"/>
    <p:sldId id="348" r:id="rId81"/>
    <p:sldId id="353" r:id="rId82"/>
    <p:sldId id="350" r:id="rId83"/>
    <p:sldId id="257" r:id="rId8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B3"/>
    <a:srgbClr val="7D7C7D"/>
    <a:srgbClr val="0070FF"/>
    <a:srgbClr val="006BFA"/>
    <a:srgbClr val="78787B"/>
    <a:srgbClr val="0D4C9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56" autoAdjust="0"/>
    <p:restoredTop sz="96242" autoAdjust="0"/>
  </p:normalViewPr>
  <p:slideViewPr>
    <p:cSldViewPr snapToGrid="0" snapToObjects="1">
      <p:cViewPr varScale="1">
        <p:scale>
          <a:sx n="68" d="100"/>
          <a:sy n="68" d="100"/>
        </p:scale>
        <p:origin x="1302"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ED685B-065B-4414-AA13-50B9D83546FA}" type="datetimeFigureOut">
              <a:rPr lang="en-US" smtClean="0"/>
              <a:t>2/22/2021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925E88-83B4-478D-AC38-7127F449C060}" type="slidenum">
              <a:rPr lang="en-US" smtClean="0"/>
              <a:t>‹#›</a:t>
            </a:fld>
            <a:endParaRPr lang="en-US"/>
          </a:p>
        </p:txBody>
      </p:sp>
    </p:spTree>
    <p:extLst>
      <p:ext uri="{BB962C8B-B14F-4D97-AF65-F5344CB8AC3E}">
        <p14:creationId xmlns:p14="http://schemas.microsoft.com/office/powerpoint/2010/main" val="1862703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UBMD is committed to the very highest standards of</a:t>
            </a:r>
            <a:r>
              <a:rPr lang="en-US" baseline="0" dirty="0"/>
              <a:t> ethics and integrity. </a:t>
            </a:r>
            <a:r>
              <a:rPr lang="en-US" sz="1200" kern="1200" dirty="0">
                <a:solidFill>
                  <a:schemeClr val="tx1"/>
                </a:solidFill>
                <a:effectLst/>
                <a:latin typeface="+mn-lt"/>
                <a:ea typeface="+mn-ea"/>
                <a:cs typeface="+mn-cs"/>
              </a:rPr>
              <a:t>The environment in which we deliver health care continues to rapidly evolve and become increasingly complex.  As such, we have developed this Compliance Plan in an effort to assist our employees to conduct themselves in a manner consistent with the spirit and the letter of the laws, rules, and regulations that apply to this very highly regulated environment.  All UBMD employees are strongly encouraged to use this Compliance Plan as a tool to guide them in the activities and services they perform each day on behalf of UBMD.</a:t>
            </a:r>
            <a:endParaRPr lang="en-US" dirty="0"/>
          </a:p>
        </p:txBody>
      </p:sp>
      <p:sp>
        <p:nvSpPr>
          <p:cNvPr id="4" name="Slide Number Placeholder 3"/>
          <p:cNvSpPr>
            <a:spLocks noGrp="1"/>
          </p:cNvSpPr>
          <p:nvPr>
            <p:ph type="sldNum" sz="quarter" idx="10"/>
          </p:nvPr>
        </p:nvSpPr>
        <p:spPr/>
        <p:txBody>
          <a:bodyPr/>
          <a:lstStyle/>
          <a:p>
            <a:fld id="{6B925E88-83B4-478D-AC38-7127F449C060}" type="slidenum">
              <a:rPr lang="en-US" smtClean="0"/>
              <a:t>1</a:t>
            </a:fld>
            <a:endParaRPr lang="en-US"/>
          </a:p>
        </p:txBody>
      </p:sp>
    </p:spTree>
    <p:extLst>
      <p:ext uri="{BB962C8B-B14F-4D97-AF65-F5344CB8AC3E}">
        <p14:creationId xmlns:p14="http://schemas.microsoft.com/office/powerpoint/2010/main" val="3657614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Medical coding identifies and classifies health information used in a physician’s billing process so that a physician’s payment is optimized, but not maximized. Proper documentation facilitates quality care and verifies the services that were provided. Complete and accurate documentation regarding the diagnosis and treatment in a patient’s medical record is imperative.</a:t>
            </a:r>
          </a:p>
          <a:p>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The medical record of a patient may be used to validate site of service, appropriateness of the services provided, the accuracy of the billing, and identity of the health care provider who furnished the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It is the Practice Plans’ responsibility to implement any documentation guidelines specific to the nature and type of service they provide. Practice Plans are responsible for orienting all of their employees to the documentation guidelines, but may ask UBMD Compliance Office for assistance with such training.</a:t>
            </a:r>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13</a:t>
            </a:fld>
            <a:endParaRPr lang="en-US"/>
          </a:p>
        </p:txBody>
      </p:sp>
    </p:spTree>
    <p:extLst>
      <p:ext uri="{BB962C8B-B14F-4D97-AF65-F5344CB8AC3E}">
        <p14:creationId xmlns:p14="http://schemas.microsoft.com/office/powerpoint/2010/main" val="4092631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It is the Practice Plans’ responsibility to implement any documentation guidelines specific to the nature and type of service they provide. Practice Plans are responsible for orienting all of their employees to the documentation guidelines, but may ask UBMD Compliance Office for assistance with such training.</a:t>
            </a:r>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14</a:t>
            </a:fld>
            <a:endParaRPr lang="en-US"/>
          </a:p>
        </p:txBody>
      </p:sp>
    </p:spTree>
    <p:extLst>
      <p:ext uri="{BB962C8B-B14F-4D97-AF65-F5344CB8AC3E}">
        <p14:creationId xmlns:p14="http://schemas.microsoft.com/office/powerpoint/2010/main" val="4194890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teaching physician may verify in the medical record any student documentation of components of E/M services, rather than re-documenting the work.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It is important that there is no question that the teaching physician verified the student’s documentation and personally performed the physical examination and medical decision-making of the E/M service.</a:t>
            </a:r>
            <a:endParaRPr lang="en-US" dirty="0">
              <a:effectLst/>
            </a:endParaRP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17</a:t>
            </a:fld>
            <a:endParaRPr lang="en-US"/>
          </a:p>
        </p:txBody>
      </p:sp>
    </p:spTree>
    <p:extLst>
      <p:ext uri="{BB962C8B-B14F-4D97-AF65-F5344CB8AC3E}">
        <p14:creationId xmlns:p14="http://schemas.microsoft.com/office/powerpoint/2010/main" val="923278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three ways to bill for the services of non-physician practitioner:  Incident-to Services, Direct Billing, or Shared Billing.</a:t>
            </a:r>
          </a:p>
        </p:txBody>
      </p:sp>
      <p:sp>
        <p:nvSpPr>
          <p:cNvPr id="4" name="Slide Number Placeholder 3"/>
          <p:cNvSpPr>
            <a:spLocks noGrp="1"/>
          </p:cNvSpPr>
          <p:nvPr>
            <p:ph type="sldNum" sz="quarter" idx="5"/>
          </p:nvPr>
        </p:nvSpPr>
        <p:spPr/>
        <p:txBody>
          <a:bodyPr/>
          <a:lstStyle/>
          <a:p>
            <a:fld id="{6B925E88-83B4-478D-AC38-7127F449C060}" type="slidenum">
              <a:rPr lang="en-US" smtClean="0"/>
              <a:t>18</a:t>
            </a:fld>
            <a:endParaRPr lang="en-US"/>
          </a:p>
        </p:txBody>
      </p:sp>
    </p:spTree>
    <p:extLst>
      <p:ext uri="{BB962C8B-B14F-4D97-AF65-F5344CB8AC3E}">
        <p14:creationId xmlns:p14="http://schemas.microsoft.com/office/powerpoint/2010/main" val="2161657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Scribes are allowed by UBMD to be used by teaching/attending physicians.  </a:t>
            </a:r>
          </a:p>
          <a:p>
            <a:r>
              <a:rPr lang="en-US" dirty="0"/>
              <a:t>Documentation of a scribed service must include </a:t>
            </a:r>
            <a:r>
              <a:rPr lang="en-US" sz="1200" kern="1200" dirty="0">
                <a:solidFill>
                  <a:schemeClr val="tx1"/>
                </a:solidFill>
                <a:effectLst/>
                <a:latin typeface="+mn-lt"/>
                <a:ea typeface="+mn-ea"/>
                <a:cs typeface="+mn-cs"/>
              </a:rPr>
              <a:t>a dated note from the scribe identifying them as the scribe for (name of the physician providing the service), attesting that the notes were written in the presence of the physician, and the signature of the billing physician. </a:t>
            </a:r>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20</a:t>
            </a:fld>
            <a:endParaRPr lang="en-US"/>
          </a:p>
        </p:txBody>
      </p:sp>
    </p:spTree>
    <p:extLst>
      <p:ext uri="{BB962C8B-B14F-4D97-AF65-F5344CB8AC3E}">
        <p14:creationId xmlns:p14="http://schemas.microsoft.com/office/powerpoint/2010/main" val="3082811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A medical record is created for every patient who receives treatment, care, or services, and is maintained for the primary purpose of providing patient care.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Providers are responsible for the total content of their documentation and that of residents, medical students or any other ancillary personnel under their supervision whether the content is original, copied, pasted, imported or reused.</a:t>
            </a:r>
          </a:p>
          <a:p>
            <a:endParaRPr lang="en-US" dirty="0"/>
          </a:p>
          <a:p>
            <a:r>
              <a:rPr lang="en-US" sz="1200" kern="1200" dirty="0">
                <a:solidFill>
                  <a:schemeClr val="tx1"/>
                </a:solidFill>
                <a:latin typeface="+mn-lt"/>
                <a:ea typeface="+mn-ea"/>
                <a:cs typeface="+mn-cs"/>
              </a:rPr>
              <a:t>Entries must be signed/ authenticated by the author.  Electronic signatures must be password protected and used only by the author. All entries should be signed promptly; allowing a short delay that occurs in the transcription process.</a:t>
            </a:r>
          </a:p>
          <a:p>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If any information is copied or reused from a prior note, the provider is responsible for its accuracy and medical necessity. </a:t>
            </a:r>
            <a:r>
              <a:rPr lang="en-US" dirty="0"/>
              <a:t>The primary purpose of progress notes is to provide an accurate depiction of unique treatment rendered a specific date of service.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Records will be retained as required in any federal, state, or local laws.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22</a:t>
            </a:fld>
            <a:endParaRPr lang="en-US"/>
          </a:p>
        </p:txBody>
      </p:sp>
    </p:spTree>
    <p:extLst>
      <p:ext uri="{BB962C8B-B14F-4D97-AF65-F5344CB8AC3E}">
        <p14:creationId xmlns:p14="http://schemas.microsoft.com/office/powerpoint/2010/main" val="13846382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68B3"/>
                </a:solidFill>
              </a:rPr>
              <a:t>Providers must avoid indiscriminately copying &amp; pasting progress notes and duplicate/redundant information provided in other parts of the EMR.</a:t>
            </a:r>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23</a:t>
            </a:fld>
            <a:endParaRPr lang="en-US"/>
          </a:p>
        </p:txBody>
      </p:sp>
    </p:spTree>
    <p:extLst>
      <p:ext uri="{BB962C8B-B14F-4D97-AF65-F5344CB8AC3E}">
        <p14:creationId xmlns:p14="http://schemas.microsoft.com/office/powerpoint/2010/main" val="389200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Per CMS Transmittal 455, dated March 15, 2013, use of templates is not prohibited to facilitate recordkeeping, but CMS also does not endorse or approve any particular templates. </a:t>
            </a:r>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24</a:t>
            </a:fld>
            <a:endParaRPr lang="en-US"/>
          </a:p>
        </p:txBody>
      </p:sp>
    </p:spTree>
    <p:extLst>
      <p:ext uri="{BB962C8B-B14F-4D97-AF65-F5344CB8AC3E}">
        <p14:creationId xmlns:p14="http://schemas.microsoft.com/office/powerpoint/2010/main" val="10860449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VIP patients are high profile individuals.  VIP patients include, but are not limited to:  Professional sports athletes, politicians, celebrities, community leaders, </a:t>
            </a:r>
            <a:r>
              <a:rPr lang="en-US"/>
              <a:t>news reporters, fellow </a:t>
            </a:r>
            <a:r>
              <a:rPr lang="en-US" dirty="0"/>
              <a:t>physicians or healthcare administrators.</a:t>
            </a:r>
          </a:p>
        </p:txBody>
      </p:sp>
      <p:sp>
        <p:nvSpPr>
          <p:cNvPr id="4" name="Slide Number Placeholder 3"/>
          <p:cNvSpPr>
            <a:spLocks noGrp="1"/>
          </p:cNvSpPr>
          <p:nvPr>
            <p:ph type="sldNum" sz="quarter" idx="5"/>
          </p:nvPr>
        </p:nvSpPr>
        <p:spPr/>
        <p:txBody>
          <a:bodyPr/>
          <a:lstStyle/>
          <a:p>
            <a:fld id="{6B925E88-83B4-478D-AC38-7127F449C060}" type="slidenum">
              <a:rPr lang="en-US" smtClean="0"/>
              <a:t>26</a:t>
            </a:fld>
            <a:endParaRPr lang="en-US"/>
          </a:p>
        </p:txBody>
      </p:sp>
    </p:spTree>
    <p:extLst>
      <p:ext uri="{BB962C8B-B14F-4D97-AF65-F5344CB8AC3E}">
        <p14:creationId xmlns:p14="http://schemas.microsoft.com/office/powerpoint/2010/main" val="306163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Patient records and documentation must be retained according to any federal, state or local laws and regulations, and maintained for a sufficient period of time to ensure availability to prove compliance with laws and regulations. </a:t>
            </a:r>
            <a:r>
              <a:rPr lang="en-US" sz="1200" dirty="0">
                <a:solidFill>
                  <a:srgbClr val="0068B3"/>
                </a:solidFill>
              </a:rPr>
              <a:t>To meet the needs of our patients, providers, researchers, and other legitimate users, and complies with legal, regulatory and accreditation requirements, we have record retention guidelines for all UBMD employees to follow.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28</a:t>
            </a:fld>
            <a:endParaRPr lang="en-US"/>
          </a:p>
        </p:txBody>
      </p:sp>
    </p:spTree>
    <p:extLst>
      <p:ext uri="{BB962C8B-B14F-4D97-AF65-F5344CB8AC3E}">
        <p14:creationId xmlns:p14="http://schemas.microsoft.com/office/powerpoint/2010/main" val="2329607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all UBMD employees are expected to read through the entire Compliance Plan to gain a full understanding of compliance expectations, for the purposes of this training session we will take a broad look at some of the highlights of the plan.</a:t>
            </a:r>
          </a:p>
        </p:txBody>
      </p:sp>
      <p:sp>
        <p:nvSpPr>
          <p:cNvPr id="4" name="Slide Number Placeholder 3"/>
          <p:cNvSpPr>
            <a:spLocks noGrp="1"/>
          </p:cNvSpPr>
          <p:nvPr>
            <p:ph type="sldNum" sz="quarter" idx="5"/>
          </p:nvPr>
        </p:nvSpPr>
        <p:spPr/>
        <p:txBody>
          <a:bodyPr/>
          <a:lstStyle/>
          <a:p>
            <a:fld id="{6B925E88-83B4-478D-AC38-7127F449C060}" type="slidenum">
              <a:rPr lang="en-US" smtClean="0"/>
              <a:t>2</a:t>
            </a:fld>
            <a:endParaRPr lang="en-US"/>
          </a:p>
        </p:txBody>
      </p:sp>
    </p:spTree>
    <p:extLst>
      <p:ext uri="{BB962C8B-B14F-4D97-AF65-F5344CB8AC3E}">
        <p14:creationId xmlns:p14="http://schemas.microsoft.com/office/powerpoint/2010/main" val="34525151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An ongoing program to monitor compliance with applicable laws and policies is integral to the UBMD Compliance Plan.  The focus of UBMD’s monitoring program is to assess the accuracy of documentation and coding of UBMD providers.</a:t>
            </a:r>
            <a:endParaRPr lang="en-US" dirty="0"/>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30</a:t>
            </a:fld>
            <a:endParaRPr lang="en-US"/>
          </a:p>
        </p:txBody>
      </p:sp>
    </p:spTree>
    <p:extLst>
      <p:ext uri="{BB962C8B-B14F-4D97-AF65-F5344CB8AC3E}">
        <p14:creationId xmlns:p14="http://schemas.microsoft.com/office/powerpoint/2010/main" val="1372840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Periodic Audits are designed to identify deficiencies and inconsistencies in the documentation and billing process in order to develop strategies for improvement, including educational sessions. </a:t>
            </a:r>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31</a:t>
            </a:fld>
            <a:endParaRPr lang="en-US"/>
          </a:p>
        </p:txBody>
      </p:sp>
    </p:spTree>
    <p:extLst>
      <p:ext uri="{BB962C8B-B14F-4D97-AF65-F5344CB8AC3E}">
        <p14:creationId xmlns:p14="http://schemas.microsoft.com/office/powerpoint/2010/main" val="2924521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In the event a Practice Plan does not retain an auditor, or if the auditor designated by the Practice Plan fails to review a minimum of ten (10) records per year per provider, then the Compliance Officer may choose to hire an auditor to fulfill such obligation, at the expense of the Practice Plan in question</a:t>
            </a:r>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32</a:t>
            </a:fld>
            <a:endParaRPr lang="en-US"/>
          </a:p>
        </p:txBody>
      </p:sp>
    </p:spTree>
    <p:extLst>
      <p:ext uri="{BB962C8B-B14F-4D97-AF65-F5344CB8AC3E}">
        <p14:creationId xmlns:p14="http://schemas.microsoft.com/office/powerpoint/2010/main" val="27436721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Periodic Audits are designed to identify deficiencies and inconsistencies in the documentation and billing process in order to develop strategies for improvement, including educational sessions. </a:t>
            </a:r>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33</a:t>
            </a:fld>
            <a:endParaRPr lang="en-US"/>
          </a:p>
        </p:txBody>
      </p:sp>
    </p:spTree>
    <p:extLst>
      <p:ext uri="{BB962C8B-B14F-4D97-AF65-F5344CB8AC3E}">
        <p14:creationId xmlns:p14="http://schemas.microsoft.com/office/powerpoint/2010/main" val="34681278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Medicare Parts A &amp; B health care providers are required to report and return overpayments b</a:t>
            </a:r>
            <a:r>
              <a:rPr lang="en-US" sz="1100" dirty="0"/>
              <a:t>y </a:t>
            </a:r>
            <a:r>
              <a:rPr lang="en-US" sz="1200" dirty="0"/>
              <a:t>the later of 60 days after the overpayment was identified, or by the date the corresponding cost report is due, if applicable. </a:t>
            </a:r>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36</a:t>
            </a:fld>
            <a:endParaRPr lang="en-US"/>
          </a:p>
        </p:txBody>
      </p:sp>
    </p:spTree>
    <p:extLst>
      <p:ext uri="{BB962C8B-B14F-4D97-AF65-F5344CB8AC3E}">
        <p14:creationId xmlns:p14="http://schemas.microsoft.com/office/powerpoint/2010/main" val="2842736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Federal and state governments require healthcare providers to check the names of all providers, staff and agents/vendors against exclusionary </a:t>
            </a:r>
            <a:r>
              <a:rPr lang="en-US" sz="1200" i="1" kern="1200" dirty="0">
                <a:solidFill>
                  <a:schemeClr val="tx1"/>
                </a:solidFill>
                <a:effectLst/>
                <a:latin typeface="+mn-lt"/>
                <a:ea typeface="+mn-ea"/>
                <a:cs typeface="+mn-cs"/>
              </a:rPr>
              <a:t>databases.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rgbClr val="0068B3"/>
                </a:solidFill>
              </a:rPr>
              <a:t>Each UBMD practice plan is required to check the following exclusionary databases (“Exclusionary Databases”) according the time frames listed. </a:t>
            </a:r>
            <a:endParaRPr lang="en-US" i="0" dirty="0"/>
          </a:p>
        </p:txBody>
      </p:sp>
      <p:sp>
        <p:nvSpPr>
          <p:cNvPr id="4" name="Slide Number Placeholder 3"/>
          <p:cNvSpPr>
            <a:spLocks noGrp="1"/>
          </p:cNvSpPr>
          <p:nvPr>
            <p:ph type="sldNum" sz="quarter" idx="5"/>
          </p:nvPr>
        </p:nvSpPr>
        <p:spPr/>
        <p:txBody>
          <a:bodyPr/>
          <a:lstStyle/>
          <a:p>
            <a:fld id="{6B925E88-83B4-478D-AC38-7127F449C060}" type="slidenum">
              <a:rPr lang="en-US" smtClean="0"/>
              <a:t>38</a:t>
            </a:fld>
            <a:endParaRPr lang="en-US"/>
          </a:p>
        </p:txBody>
      </p:sp>
    </p:spTree>
    <p:extLst>
      <p:ext uri="{BB962C8B-B14F-4D97-AF65-F5344CB8AC3E}">
        <p14:creationId xmlns:p14="http://schemas.microsoft.com/office/powerpoint/2010/main" val="3632089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applies to all UBMD practice plans who bill government programs including, without limitation, Medicare and Medicaid. </a:t>
            </a:r>
            <a:endParaRPr lang="en-US" dirty="0"/>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39</a:t>
            </a:fld>
            <a:endParaRPr lang="en-US"/>
          </a:p>
        </p:txBody>
      </p:sp>
    </p:spTree>
    <p:extLst>
      <p:ext uri="{BB962C8B-B14F-4D97-AF65-F5344CB8AC3E}">
        <p14:creationId xmlns:p14="http://schemas.microsoft.com/office/powerpoint/2010/main" val="35767204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 is the responsibility and duty of all UBMD employees to immediately report any known or suspected misconduct, violations of law, acts of retaliation, or other wrongdoing, either to the UBMD Compliance Officer or to a supervisor or manager with the respective Practice Plan.</a:t>
            </a:r>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41</a:t>
            </a:fld>
            <a:endParaRPr lang="en-US"/>
          </a:p>
        </p:txBody>
      </p:sp>
    </p:spTree>
    <p:extLst>
      <p:ext uri="{BB962C8B-B14F-4D97-AF65-F5344CB8AC3E}">
        <p14:creationId xmlns:p14="http://schemas.microsoft.com/office/powerpoint/2010/main" val="16325068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report of misconduct alone does not automatically lead to the discipline of the subject of the report.  For this reason, employees are encouraged to contact the UBMD Compliance Office to discuss or report situations even if the reporting individual is not certain that the situation in question rises to the level of noncompliance. </a:t>
            </a:r>
          </a:p>
        </p:txBody>
      </p:sp>
      <p:sp>
        <p:nvSpPr>
          <p:cNvPr id="4" name="Slide Number Placeholder 3"/>
          <p:cNvSpPr>
            <a:spLocks noGrp="1"/>
          </p:cNvSpPr>
          <p:nvPr>
            <p:ph type="sldNum" sz="quarter" idx="5"/>
          </p:nvPr>
        </p:nvSpPr>
        <p:spPr/>
        <p:txBody>
          <a:bodyPr/>
          <a:lstStyle/>
          <a:p>
            <a:fld id="{6B925E88-83B4-478D-AC38-7127F449C060}" type="slidenum">
              <a:rPr lang="en-US" smtClean="0"/>
              <a:t>42</a:t>
            </a:fld>
            <a:endParaRPr lang="en-US"/>
          </a:p>
        </p:txBody>
      </p:sp>
    </p:spTree>
    <p:extLst>
      <p:ext uri="{BB962C8B-B14F-4D97-AF65-F5344CB8AC3E}">
        <p14:creationId xmlns:p14="http://schemas.microsoft.com/office/powerpoint/2010/main" val="28281022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Confidentiality of employee reports will be maintained at all times, to the extent practicable and legal.  Only those personnel who have a need to know will be informed of the reports.</a:t>
            </a:r>
          </a:p>
        </p:txBody>
      </p:sp>
      <p:sp>
        <p:nvSpPr>
          <p:cNvPr id="4" name="Slide Number Placeholder 3"/>
          <p:cNvSpPr>
            <a:spLocks noGrp="1"/>
          </p:cNvSpPr>
          <p:nvPr>
            <p:ph type="sldNum" sz="quarter" idx="5"/>
          </p:nvPr>
        </p:nvSpPr>
        <p:spPr/>
        <p:txBody>
          <a:bodyPr/>
          <a:lstStyle/>
          <a:p>
            <a:fld id="{6B925E88-83B4-478D-AC38-7127F449C060}" type="slidenum">
              <a:rPr lang="en-US" smtClean="0"/>
              <a:t>43</a:t>
            </a:fld>
            <a:endParaRPr lang="en-US"/>
          </a:p>
        </p:txBody>
      </p:sp>
    </p:spTree>
    <p:extLst>
      <p:ext uri="{BB962C8B-B14F-4D97-AF65-F5344CB8AC3E}">
        <p14:creationId xmlns:p14="http://schemas.microsoft.com/office/powerpoint/2010/main" val="30639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Department of Health and Human Services, Office of Inspector General (“OIG”) has stated that every effective compliance program should begin with a formal commitment by the physician practice to address all of the applicable elements listed, which are based on, and expanded upon, the seven steps (plus one) of the Federal Sentencing Guidelines, as well as the guidelines set forth by the New York State Office of Medicaid Inspector General.</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B925E88-83B4-478D-AC38-7127F449C060}" type="slidenum">
              <a:rPr lang="en-US" smtClean="0"/>
              <a:t>3</a:t>
            </a:fld>
            <a:endParaRPr lang="en-US"/>
          </a:p>
        </p:txBody>
      </p:sp>
    </p:spTree>
    <p:extLst>
      <p:ext uri="{BB962C8B-B14F-4D97-AF65-F5344CB8AC3E}">
        <p14:creationId xmlns:p14="http://schemas.microsoft.com/office/powerpoint/2010/main" val="22856148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Compliance Office will maintain a Compliance Hotline to create an open line of communication with UBMD employees.  </a:t>
            </a:r>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44</a:t>
            </a:fld>
            <a:endParaRPr lang="en-US"/>
          </a:p>
        </p:txBody>
      </p:sp>
    </p:spTree>
    <p:extLst>
      <p:ext uri="{BB962C8B-B14F-4D97-AF65-F5344CB8AC3E}">
        <p14:creationId xmlns:p14="http://schemas.microsoft.com/office/powerpoint/2010/main" val="40961140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45</a:t>
            </a:fld>
            <a:endParaRPr lang="en-US"/>
          </a:p>
        </p:txBody>
      </p:sp>
    </p:spTree>
    <p:extLst>
      <p:ext uri="{BB962C8B-B14F-4D97-AF65-F5344CB8AC3E}">
        <p14:creationId xmlns:p14="http://schemas.microsoft.com/office/powerpoint/2010/main" val="41122705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UBMD encourages and promotes diversity in its organization at all levels, and values individual and cultural differences within its workforce. </a:t>
            </a:r>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47</a:t>
            </a:fld>
            <a:endParaRPr lang="en-US"/>
          </a:p>
        </p:txBody>
      </p:sp>
    </p:spTree>
    <p:extLst>
      <p:ext uri="{BB962C8B-B14F-4D97-AF65-F5344CB8AC3E}">
        <p14:creationId xmlns:p14="http://schemas.microsoft.com/office/powerpoint/2010/main" val="9585912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All UBMD practice plans will take reasonable steps to ensure that persons with Limited English Proficiency (LEP) and persons who are hearing impaired have meaningful access and an equal opportunity to participate in our healthcare services.  </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49</a:t>
            </a:fld>
            <a:endParaRPr lang="en-US"/>
          </a:p>
        </p:txBody>
      </p:sp>
    </p:spTree>
    <p:extLst>
      <p:ext uri="{BB962C8B-B14F-4D97-AF65-F5344CB8AC3E}">
        <p14:creationId xmlns:p14="http://schemas.microsoft.com/office/powerpoint/2010/main" val="3489015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Social media and social networking are internet communication sites on which users interact, and post or share information or content of any sort, whether or not associated or affiliated with UBMD.</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51</a:t>
            </a:fld>
            <a:endParaRPr lang="en-US"/>
          </a:p>
        </p:txBody>
      </p:sp>
    </p:spTree>
    <p:extLst>
      <p:ext uri="{BB962C8B-B14F-4D97-AF65-F5344CB8AC3E}">
        <p14:creationId xmlns:p14="http://schemas.microsoft.com/office/powerpoint/2010/main" val="34984209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Personal use of social networking sites should be limited to non-work time, and should not interfere with your work or the mission of UBMD</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52</a:t>
            </a:fld>
            <a:endParaRPr lang="en-US"/>
          </a:p>
        </p:txBody>
      </p:sp>
    </p:spTree>
    <p:extLst>
      <p:ext uri="{BB962C8B-B14F-4D97-AF65-F5344CB8AC3E}">
        <p14:creationId xmlns:p14="http://schemas.microsoft.com/office/powerpoint/2010/main" val="6941219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UBMD prohibits retaliation against any employee for reporting such violations, or for cooperating in investigations of such violations.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53</a:t>
            </a:fld>
            <a:endParaRPr lang="en-US"/>
          </a:p>
        </p:txBody>
      </p:sp>
    </p:spTree>
    <p:extLst>
      <p:ext uri="{BB962C8B-B14F-4D97-AF65-F5344CB8AC3E}">
        <p14:creationId xmlns:p14="http://schemas.microsoft.com/office/powerpoint/2010/main" val="524228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UBMD is committed to providing a work environment in which all individuals are treated respectfully and free from harassment of any kind.  This includes harassment based on race, color, gender, national origin, religion, age, sexual orientation, gender identity, disability, status as an armed services veteran or any other status protected by federal, state or local law.  </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55</a:t>
            </a:fld>
            <a:endParaRPr lang="en-US"/>
          </a:p>
        </p:txBody>
      </p:sp>
    </p:spTree>
    <p:extLst>
      <p:ext uri="{BB962C8B-B14F-4D97-AF65-F5344CB8AC3E}">
        <p14:creationId xmlns:p14="http://schemas.microsoft.com/office/powerpoint/2010/main" val="24845011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UBMD is committed to providing a work environment in which all individuals are treated respectfully and free from harassment of any kind.  This includes harassment based on race, color, gender, national origin, religion, age, sexual orientation, gender identity, disability, status as an armed services veteran or any other status protected by federal, state or local law.  </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56</a:t>
            </a:fld>
            <a:endParaRPr lang="en-US"/>
          </a:p>
        </p:txBody>
      </p:sp>
    </p:spTree>
    <p:extLst>
      <p:ext uri="{BB962C8B-B14F-4D97-AF65-F5344CB8AC3E}">
        <p14:creationId xmlns:p14="http://schemas.microsoft.com/office/powerpoint/2010/main" val="8277170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UBMD is committed to maintaining a workplace free from sexual harassment. All UBMD employees are required to complete annual sexual harassment training. Sexual harassment is a form of workplace discrimination. All employees are required to work in a manner that prevents sexual harassment in the workplace.</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57</a:t>
            </a:fld>
            <a:endParaRPr lang="en-US"/>
          </a:p>
        </p:txBody>
      </p:sp>
    </p:spTree>
    <p:extLst>
      <p:ext uri="{BB962C8B-B14F-4D97-AF65-F5344CB8AC3E}">
        <p14:creationId xmlns:p14="http://schemas.microsoft.com/office/powerpoint/2010/main" val="663250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UBMD has an anonymous Compliance Hotline for reporting issues and concerns; and UBMD has regular compliance meetings, quarterly newsletter and other open means of communication between employees and the Compliance Office.  We have an open door policy at all times.</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B925E88-83B4-478D-AC38-7127F449C060}" type="slidenum">
              <a:rPr lang="en-US" smtClean="0"/>
              <a:t>4</a:t>
            </a:fld>
            <a:endParaRPr lang="en-US"/>
          </a:p>
        </p:txBody>
      </p:sp>
    </p:spTree>
    <p:extLst>
      <p:ext uri="{BB962C8B-B14F-4D97-AF65-F5344CB8AC3E}">
        <p14:creationId xmlns:p14="http://schemas.microsoft.com/office/powerpoint/2010/main" val="10729806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Sexual harassment is a form of sex discrimination and is unlawful under federal, state, and (where applicable) local law. Sexual harassment includes harassment on the basis of sex, sexual orientation, self-identified or perceived sex, gender expression, gender identity and the status of being transgender.</a:t>
            </a: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58</a:t>
            </a:fld>
            <a:endParaRPr lang="en-US"/>
          </a:p>
        </p:txBody>
      </p:sp>
    </p:spTree>
    <p:extLst>
      <p:ext uri="{BB962C8B-B14F-4D97-AF65-F5344CB8AC3E}">
        <p14:creationId xmlns:p14="http://schemas.microsoft.com/office/powerpoint/2010/main" val="8500576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Any employee who feels harassed should report so that any violation of this policy can be corrected promptly. Any harassing conduct, even a single incident, can be addressed under this policy.</a:t>
            </a:r>
          </a:p>
          <a:p>
            <a:r>
              <a:rPr lang="en-US" sz="1200" kern="1200" dirty="0">
                <a:solidFill>
                  <a:schemeClr val="tx1"/>
                </a:solidFill>
                <a:effectLst/>
                <a:latin typeface="+mn-lt"/>
                <a:ea typeface="+mn-ea"/>
                <a:cs typeface="+mn-cs"/>
              </a:rPr>
              <a:t> </a:t>
            </a: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59</a:t>
            </a:fld>
            <a:endParaRPr lang="en-US"/>
          </a:p>
        </p:txBody>
      </p:sp>
    </p:spTree>
    <p:extLst>
      <p:ext uri="{BB962C8B-B14F-4D97-AF65-F5344CB8AC3E}">
        <p14:creationId xmlns:p14="http://schemas.microsoft.com/office/powerpoint/2010/main" val="149623473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60</a:t>
            </a:fld>
            <a:endParaRPr lang="en-US"/>
          </a:p>
        </p:txBody>
      </p:sp>
    </p:spTree>
    <p:extLst>
      <p:ext uri="{BB962C8B-B14F-4D97-AF65-F5344CB8AC3E}">
        <p14:creationId xmlns:p14="http://schemas.microsoft.com/office/powerpoint/2010/main" val="107818293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policy applies to all employees, paid or unpaid interns, and non-employees and all must follow and uphold this policy. This policy must be provided to all employees and should be posted prominently in all work locations to the extent practicable (for example, in a main office, not an offsite work location) and be provided to employees upon hiring.</a:t>
            </a: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61</a:t>
            </a:fld>
            <a:endParaRPr lang="en-US"/>
          </a:p>
        </p:txBody>
      </p:sp>
    </p:spTree>
    <p:extLst>
      <p:ext uri="{BB962C8B-B14F-4D97-AF65-F5344CB8AC3E}">
        <p14:creationId xmlns:p14="http://schemas.microsoft.com/office/powerpoint/2010/main" val="20608204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62</a:t>
            </a:fld>
            <a:endParaRPr lang="en-US"/>
          </a:p>
        </p:txBody>
      </p:sp>
    </p:spTree>
    <p:extLst>
      <p:ext uri="{BB962C8B-B14F-4D97-AF65-F5344CB8AC3E}">
        <p14:creationId xmlns:p14="http://schemas.microsoft.com/office/powerpoint/2010/main" val="11358265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UBMD Compliance Office and UBMD management shall maintain an open-door policy for employees to report problems and concerns, and assure employees that UBMD encourages the reporting of problems without fear of retaliation. Retaliation is a violation of this Compliance Plan, and will not be tolerated.</a:t>
            </a: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63</a:t>
            </a:fld>
            <a:endParaRPr lang="en-US"/>
          </a:p>
        </p:txBody>
      </p:sp>
    </p:spTree>
    <p:extLst>
      <p:ext uri="{BB962C8B-B14F-4D97-AF65-F5344CB8AC3E}">
        <p14:creationId xmlns:p14="http://schemas.microsoft.com/office/powerpoint/2010/main" val="19259336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64</a:t>
            </a:fld>
            <a:endParaRPr lang="en-US"/>
          </a:p>
        </p:txBody>
      </p:sp>
    </p:spTree>
    <p:extLst>
      <p:ext uri="{BB962C8B-B14F-4D97-AF65-F5344CB8AC3E}">
        <p14:creationId xmlns:p14="http://schemas.microsoft.com/office/powerpoint/2010/main" val="231260946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Internal investigations are conducted to discover facts and circumstances surrounding alleged incidents of noncompliance, assess the legal significance of the facts discovered, evaluate the practice plan’s legal rights and obligations in light of the factual conclusions reached, determine if there has been any wrongdoing, and stop any wrongdoing immediately.	</a:t>
            </a: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65</a:t>
            </a:fld>
            <a:endParaRPr lang="en-US"/>
          </a:p>
        </p:txBody>
      </p:sp>
    </p:spTree>
    <p:extLst>
      <p:ext uri="{BB962C8B-B14F-4D97-AF65-F5344CB8AC3E}">
        <p14:creationId xmlns:p14="http://schemas.microsoft.com/office/powerpoint/2010/main" val="10736273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Internal investigations are conducted to discover facts and circumstances surrounding alleged incidents of noncompliance, assess the legal significance of the facts discovered, evaluate the practice plan’s legal rights and obligations in light of the factual conclusions reached, determine if there has been any wrongdoing, and stop any wrongdoing immediately.	</a:t>
            </a: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66</a:t>
            </a:fld>
            <a:endParaRPr lang="en-US"/>
          </a:p>
        </p:txBody>
      </p:sp>
    </p:spTree>
    <p:extLst>
      <p:ext uri="{BB962C8B-B14F-4D97-AF65-F5344CB8AC3E}">
        <p14:creationId xmlns:p14="http://schemas.microsoft.com/office/powerpoint/2010/main" val="305514986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67</a:t>
            </a:fld>
            <a:endParaRPr lang="en-US"/>
          </a:p>
        </p:txBody>
      </p:sp>
    </p:spTree>
    <p:extLst>
      <p:ext uri="{BB962C8B-B14F-4D97-AF65-F5344CB8AC3E}">
        <p14:creationId xmlns:p14="http://schemas.microsoft.com/office/powerpoint/2010/main" val="1880050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B925E88-83B4-478D-AC38-7127F449C060}" type="slidenum">
              <a:rPr lang="en-US" smtClean="0"/>
              <a:t>5</a:t>
            </a:fld>
            <a:endParaRPr lang="en-US"/>
          </a:p>
        </p:txBody>
      </p:sp>
    </p:spTree>
    <p:extLst>
      <p:ext uri="{BB962C8B-B14F-4D97-AF65-F5344CB8AC3E}">
        <p14:creationId xmlns:p14="http://schemas.microsoft.com/office/powerpoint/2010/main" val="19920042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 a means of facilitating the overall Compliance Plan goal of full compliance, corrective action will be recommended by the UBMD Compliance Officer if it is determined that a UBMD employee exhibits noncompliant behavior. The UBMD Compliance Officer will recommend specific types of corrective action but no such corrective action will take effect without the written approval of the Practice Plan President. </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68</a:t>
            </a:fld>
            <a:endParaRPr lang="en-US"/>
          </a:p>
        </p:txBody>
      </p:sp>
    </p:spTree>
    <p:extLst>
      <p:ext uri="{BB962C8B-B14F-4D97-AF65-F5344CB8AC3E}">
        <p14:creationId xmlns:p14="http://schemas.microsoft.com/office/powerpoint/2010/main" val="294002558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69</a:t>
            </a:fld>
            <a:endParaRPr lang="en-US"/>
          </a:p>
        </p:txBody>
      </p:sp>
    </p:spTree>
    <p:extLst>
      <p:ext uri="{BB962C8B-B14F-4D97-AF65-F5344CB8AC3E}">
        <p14:creationId xmlns:p14="http://schemas.microsoft.com/office/powerpoint/2010/main" val="292803474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 aggrieved UBMD employee shall have the opportunity to appeal final recommendations made by the UBMD Compliance Officer which result in Practice Plan President determinations that noncompliance has occurred and requires corrective action.  Any such appeal is exclusive of any other collective bargaining or statutory rights that may exist.</a:t>
            </a: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70</a:t>
            </a:fld>
            <a:endParaRPr lang="en-US"/>
          </a:p>
        </p:txBody>
      </p:sp>
    </p:spTree>
    <p:extLst>
      <p:ext uri="{BB962C8B-B14F-4D97-AF65-F5344CB8AC3E}">
        <p14:creationId xmlns:p14="http://schemas.microsoft.com/office/powerpoint/2010/main" val="10396757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 UBMD Executive Committee member who is a member of the appellant’s Practice Plan shall participate in the appeal as a member of the UBMD Executive Committee.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UBMD Executive Committee may review the medical record, review reports, review investigation reports, interview witnesses, and take into consideration any other material deemed necessary to make a decision.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record may, as appropriate, be disclosed to the V.P.  For Health Sciences, the Dean of the School of Medicine, and the President of the Practice Plan of with appellant is a member.</a:t>
            </a:r>
          </a:p>
          <a:p>
            <a:endParaRPr lang="en-US" sz="1200" kern="1200" dirty="0">
              <a:solidFill>
                <a:schemeClr val="tx1"/>
              </a:solidFill>
              <a:effectLst/>
              <a:latin typeface="+mn-lt"/>
              <a:ea typeface="+mn-ea"/>
              <a:cs typeface="+mn-cs"/>
            </a:endParaRP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71</a:t>
            </a:fld>
            <a:endParaRPr lang="en-US"/>
          </a:p>
        </p:txBody>
      </p:sp>
    </p:spTree>
    <p:extLst>
      <p:ext uri="{BB962C8B-B14F-4D97-AF65-F5344CB8AC3E}">
        <p14:creationId xmlns:p14="http://schemas.microsoft.com/office/powerpoint/2010/main" val="378365649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72</a:t>
            </a:fld>
            <a:endParaRPr lang="en-US"/>
          </a:p>
        </p:txBody>
      </p:sp>
    </p:spTree>
    <p:extLst>
      <p:ext uri="{BB962C8B-B14F-4D97-AF65-F5344CB8AC3E}">
        <p14:creationId xmlns:p14="http://schemas.microsoft.com/office/powerpoint/2010/main" val="298068453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UBMD is subject to announced and unannounced audits, surveys, and investigations by government agencies.  Appropriate response to such authorized inquiries requires strict adherence to applicable laws and regulations.</a:t>
            </a: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73</a:t>
            </a:fld>
            <a:endParaRPr lang="en-US"/>
          </a:p>
        </p:txBody>
      </p:sp>
    </p:spTree>
    <p:extLst>
      <p:ext uri="{BB962C8B-B14F-4D97-AF65-F5344CB8AC3E}">
        <p14:creationId xmlns:p14="http://schemas.microsoft.com/office/powerpoint/2010/main" val="161629657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All UBMD employees shall cooperate fully with appropriately authorized government investigations</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74</a:t>
            </a:fld>
            <a:endParaRPr lang="en-US"/>
          </a:p>
        </p:txBody>
      </p:sp>
    </p:spTree>
    <p:extLst>
      <p:ext uri="{BB962C8B-B14F-4D97-AF65-F5344CB8AC3E}">
        <p14:creationId xmlns:p14="http://schemas.microsoft.com/office/powerpoint/2010/main" val="407944609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UBMD employees shall work in compliance with all applicable laws, rules and regulations.  Failure to do so may result in civil and/or criminal violations, leading to exclusion, monetary fines and/or imprisonment.  </a:t>
            </a:r>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75</a:t>
            </a:fld>
            <a:endParaRPr lang="en-US"/>
          </a:p>
        </p:txBody>
      </p:sp>
    </p:spTree>
    <p:extLst>
      <p:ext uri="{BB962C8B-B14F-4D97-AF65-F5344CB8AC3E}">
        <p14:creationId xmlns:p14="http://schemas.microsoft.com/office/powerpoint/2010/main" val="339942708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HIPAA is a federal law with civil &amp; criminal penalties of up to $1,500,000.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UBMD has a separate, detailed set of privacy, security and breach notification rules, policies and procedures, and all employees are directed to reference those policies and procedures for more comprehensive guidance on HIPAA.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Privacy Rule holds health care providers accountable for privacy violations with serious penalties for non-compliance. Providers &amp; staff are required to make a reasonable effort to protect patient privacy at all times.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The Security Rule provides administrative, physical and technical safeguards to be followed to protect confidentiality, integrity and availability of ePHI containing patient information such as name, address, social security number, billing information and physician notes.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76</a:t>
            </a:fld>
            <a:endParaRPr lang="en-US"/>
          </a:p>
        </p:txBody>
      </p:sp>
    </p:spTree>
    <p:extLst>
      <p:ext uri="{BB962C8B-B14F-4D97-AF65-F5344CB8AC3E}">
        <p14:creationId xmlns:p14="http://schemas.microsoft.com/office/powerpoint/2010/main" val="14693083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Stark Law prohibits any physician from referring patients for the provision of “designated health services” to any entity with which the physician or an immediate family member has a financial relationship, unless a statutory exception applies.</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77</a:t>
            </a:fld>
            <a:endParaRPr lang="en-US"/>
          </a:p>
        </p:txBody>
      </p:sp>
    </p:spTree>
    <p:extLst>
      <p:ext uri="{BB962C8B-B14F-4D97-AF65-F5344CB8AC3E}">
        <p14:creationId xmlns:p14="http://schemas.microsoft.com/office/powerpoint/2010/main" val="4087870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UBMD employees must understand and comply with all relevant laws, regulations, policies and procedures, and are individually and collectively responsible and accountable for upholding the standards of compliance.</a:t>
            </a:r>
          </a:p>
          <a:p>
            <a:endParaRPr lang="en-US" dirty="0"/>
          </a:p>
          <a:p>
            <a:r>
              <a:rPr lang="en-US" dirty="0"/>
              <a:t>Relationships with other providers must comply with all applicable laws.</a:t>
            </a:r>
          </a:p>
          <a:p>
            <a:endParaRPr lang="en-US" dirty="0"/>
          </a:p>
          <a:p>
            <a:r>
              <a:rPr lang="en-US" dirty="0"/>
              <a:t>It is a violation of the Federal False Claims Act to knowingly submit false claims to Medicare, Medicaid or any healthcare benefit program. All billing activities, therefore, are subject to the federal criminal and civil sanctions, regardless of payer.</a:t>
            </a:r>
          </a:p>
          <a:p>
            <a:endParaRPr lang="en-US" dirty="0"/>
          </a:p>
          <a:p>
            <a:r>
              <a:rPr lang="en-US" dirty="0"/>
              <a:t>Any and all confidential and protected health information obtained either during the course of assigned duties or accidentally should not be released or discussed with anyone unless the individual is authorized to receive the information.</a:t>
            </a:r>
          </a:p>
          <a:p>
            <a:endParaRPr lang="en-US" dirty="0"/>
          </a:p>
          <a:p>
            <a:r>
              <a:rPr lang="en-US"/>
              <a:t>UBMD employees are prohibited from in engaging in any activity, practice or act of financial interest that conflicts with or appears to conflict with the interests of UBMD, the medical school, or any professional setting where the employee engages in the practice of medicine.  </a:t>
            </a:r>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6</a:t>
            </a:fld>
            <a:endParaRPr lang="en-US"/>
          </a:p>
        </p:txBody>
      </p:sp>
    </p:spTree>
    <p:extLst>
      <p:ext uri="{BB962C8B-B14F-4D97-AF65-F5344CB8AC3E}">
        <p14:creationId xmlns:p14="http://schemas.microsoft.com/office/powerpoint/2010/main" val="315260282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Federal Antikickback Statute creates liability for offering, providing, accepting or soliciting anything of value in exchange for the referral of business that is paid for by the Medicare or Medicaid programs</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78</a:t>
            </a:fld>
            <a:endParaRPr lang="en-US"/>
          </a:p>
        </p:txBody>
      </p:sp>
    </p:spTree>
    <p:extLst>
      <p:ext uri="{BB962C8B-B14F-4D97-AF65-F5344CB8AC3E}">
        <p14:creationId xmlns:p14="http://schemas.microsoft.com/office/powerpoint/2010/main" val="34259307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False Claims Act is a Federal statute.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term “knowingly” does not simply refer to a specific intent to defraud the federal government. </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79</a:t>
            </a:fld>
            <a:endParaRPr lang="en-US"/>
          </a:p>
        </p:txBody>
      </p:sp>
    </p:spTree>
    <p:extLst>
      <p:ext uri="{BB962C8B-B14F-4D97-AF65-F5344CB8AC3E}">
        <p14:creationId xmlns:p14="http://schemas.microsoft.com/office/powerpoint/2010/main" val="409537688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False Claims Act is a Federal statute.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term “knowingly” does not simply refer to a specific intent to defraud the federal government. </a:t>
            </a:r>
            <a:endParaRPr lang="en-US" dirty="0">
              <a:effectLst/>
            </a:endParaRPr>
          </a:p>
        </p:txBody>
      </p:sp>
      <p:sp>
        <p:nvSpPr>
          <p:cNvPr id="4" name="Slide Number Placeholder 3"/>
          <p:cNvSpPr>
            <a:spLocks noGrp="1"/>
          </p:cNvSpPr>
          <p:nvPr>
            <p:ph type="sldNum" sz="quarter" idx="5"/>
          </p:nvPr>
        </p:nvSpPr>
        <p:spPr/>
        <p:txBody>
          <a:bodyPr/>
          <a:lstStyle/>
          <a:p>
            <a:fld id="{6B925E88-83B4-478D-AC38-7127F449C060}" type="slidenum">
              <a:rPr lang="en-US" smtClean="0"/>
              <a:t>80</a:t>
            </a:fld>
            <a:endParaRPr lang="en-US"/>
          </a:p>
        </p:txBody>
      </p:sp>
    </p:spTree>
    <p:extLst>
      <p:ext uri="{BB962C8B-B14F-4D97-AF65-F5344CB8AC3E}">
        <p14:creationId xmlns:p14="http://schemas.microsoft.com/office/powerpoint/2010/main" val="249753866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UBMD</a:t>
            </a:r>
            <a:r>
              <a:rPr lang="en-US" baseline="0" dirty="0"/>
              <a:t> Compliance Office may be small, we strive to promote a culture of compliance and ethics throughout UBMD.  We have an open door policy, and welcome interaction with all UBMD providers and staff.</a:t>
            </a:r>
            <a:endParaRPr lang="en-US" dirty="0"/>
          </a:p>
        </p:txBody>
      </p:sp>
      <p:sp>
        <p:nvSpPr>
          <p:cNvPr id="4" name="Slide Number Placeholder 3"/>
          <p:cNvSpPr>
            <a:spLocks noGrp="1"/>
          </p:cNvSpPr>
          <p:nvPr>
            <p:ph type="sldNum" sz="quarter" idx="10"/>
          </p:nvPr>
        </p:nvSpPr>
        <p:spPr/>
        <p:txBody>
          <a:bodyPr/>
          <a:lstStyle/>
          <a:p>
            <a:fld id="{6B925E88-83B4-478D-AC38-7127F449C060}" type="slidenum">
              <a:rPr lang="en-US" smtClean="0"/>
              <a:t>83</a:t>
            </a:fld>
            <a:endParaRPr lang="en-US"/>
          </a:p>
        </p:txBody>
      </p:sp>
    </p:spTree>
    <p:extLst>
      <p:ext uri="{BB962C8B-B14F-4D97-AF65-F5344CB8AC3E}">
        <p14:creationId xmlns:p14="http://schemas.microsoft.com/office/powerpoint/2010/main" val="1262764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Such action may appear to influence objectivity in performing our work, or give the appearance of providing personal gain or showing favoritism to and individual and/or current or potential business partner. If a situation arises which conflicts with this policy, contact your supervisor or the Compliance Officer immediately.  Under certain circumstances, cash and non-cash gifts may be received through appropriate channels such as the development office, eliminating the risk of compromising our organizational integrity.</a:t>
            </a:r>
          </a:p>
          <a:p>
            <a:pPr marL="228600" indent="-228600">
              <a:buAutoNum type="arabicPeriod"/>
            </a:pPr>
            <a:r>
              <a:rPr lang="en-US" dirty="0"/>
              <a:t>UBMD employees shall not obtain proprietary or confidential information about a competitor through illegal or unethical means.</a:t>
            </a:r>
          </a:p>
          <a:p>
            <a:pPr marL="228600" indent="-228600">
              <a:buAutoNum type="arabicPeriod"/>
            </a:pPr>
            <a:r>
              <a:rPr lang="en-US" dirty="0"/>
              <a:t>UBMD employees will comply with all applicable disclosure rules and regulations honestly and completely.  Failure to follow these guidelines may result in civil or criminal liability for UBMD, the involved employee and any managers or supervisors who condone such a practice.</a:t>
            </a:r>
          </a:p>
        </p:txBody>
      </p:sp>
      <p:sp>
        <p:nvSpPr>
          <p:cNvPr id="4" name="Slide Number Placeholder 3"/>
          <p:cNvSpPr>
            <a:spLocks noGrp="1"/>
          </p:cNvSpPr>
          <p:nvPr>
            <p:ph type="sldNum" sz="quarter" idx="5"/>
          </p:nvPr>
        </p:nvSpPr>
        <p:spPr/>
        <p:txBody>
          <a:bodyPr/>
          <a:lstStyle/>
          <a:p>
            <a:fld id="{6B925E88-83B4-478D-AC38-7127F449C060}" type="slidenum">
              <a:rPr lang="en-US" smtClean="0"/>
              <a:t>7</a:t>
            </a:fld>
            <a:endParaRPr lang="en-US"/>
          </a:p>
        </p:txBody>
      </p:sp>
    </p:spTree>
    <p:extLst>
      <p:ext uri="{BB962C8B-B14F-4D97-AF65-F5344CB8AC3E}">
        <p14:creationId xmlns:p14="http://schemas.microsoft.com/office/powerpoint/2010/main" val="2750614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UBMD’s policies outline proper compliance procedures to be followed at all times by all employees.</a:t>
            </a:r>
          </a:p>
        </p:txBody>
      </p:sp>
      <p:sp>
        <p:nvSpPr>
          <p:cNvPr id="4" name="Slide Number Placeholder 3"/>
          <p:cNvSpPr>
            <a:spLocks noGrp="1"/>
          </p:cNvSpPr>
          <p:nvPr>
            <p:ph type="sldNum" sz="quarter" idx="5"/>
          </p:nvPr>
        </p:nvSpPr>
        <p:spPr/>
        <p:txBody>
          <a:bodyPr/>
          <a:lstStyle/>
          <a:p>
            <a:fld id="{6B925E88-83B4-478D-AC38-7127F449C060}" type="slidenum">
              <a:rPr lang="en-US" smtClean="0"/>
              <a:t>9</a:t>
            </a:fld>
            <a:endParaRPr lang="en-US"/>
          </a:p>
        </p:txBody>
      </p:sp>
    </p:spTree>
    <p:extLst>
      <p:ext uri="{BB962C8B-B14F-4D97-AF65-F5344CB8AC3E}">
        <p14:creationId xmlns:p14="http://schemas.microsoft.com/office/powerpoint/2010/main" val="1416799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Government and third-party payer laws, rules and regulations are continuously changing.  As such, an ongoing, effective education and training program is vital to the UBMD Compliance Plan, ensuring that all employees – faculty physicians, residents, and all staff members – have open communication with the UBMD Compliance Office, and a full understanding of the how the Compliance Plan and laws apply to them.  Understanding and adhering to the Compliance Plan will result in fewer possible compliance discrepancies, thus protecting UBMD from internal and external investigations.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employees are strongly</a:t>
            </a:r>
            <a:r>
              <a:rPr lang="en-US" baseline="0" dirty="0"/>
              <a:t> encouraged to read each newsletter for up to date information, and direct questions or ideas concerning the newsletter to the UBMD Compliance Office. We also strongly encourage all employees to use the compliance website as an ongoing compliance learning and reference tool.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Compliance Officer and staff are available to assist with day-to-to day compliance questions or concerns.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B925E88-83B4-478D-AC38-7127F449C060}" type="slidenum">
              <a:rPr lang="en-US" smtClean="0"/>
              <a:t>11</a:t>
            </a:fld>
            <a:endParaRPr lang="en-US"/>
          </a:p>
        </p:txBody>
      </p:sp>
    </p:spTree>
    <p:extLst>
      <p:ext uri="{BB962C8B-B14F-4D97-AF65-F5344CB8AC3E}">
        <p14:creationId xmlns:p14="http://schemas.microsoft.com/office/powerpoint/2010/main" val="287992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43726" y="2130425"/>
            <a:ext cx="6534729" cy="1470025"/>
          </a:xfrm>
        </p:spPr>
        <p:txBody>
          <a:bodyPr/>
          <a:lstStyle>
            <a:lvl1pPr algn="ctr">
              <a:defRPr/>
            </a:lvl1pPr>
          </a:lstStyle>
          <a:p>
            <a:r>
              <a:rPr lang="en-US" dirty="0"/>
              <a:t>Click to edit Master title style</a:t>
            </a:r>
          </a:p>
        </p:txBody>
      </p:sp>
      <p:sp>
        <p:nvSpPr>
          <p:cNvPr id="3" name="Subtitle 2"/>
          <p:cNvSpPr>
            <a:spLocks noGrp="1"/>
          </p:cNvSpPr>
          <p:nvPr>
            <p:ph type="subTitle" idx="1"/>
          </p:nvPr>
        </p:nvSpPr>
        <p:spPr>
          <a:xfrm>
            <a:off x="2343725" y="3886200"/>
            <a:ext cx="6534729" cy="1752600"/>
          </a:xfrm>
        </p:spPr>
        <p:txBody>
          <a:bodyPr>
            <a:normAutofit/>
          </a:bodyPr>
          <a:lstStyle>
            <a:lvl1pPr marL="0" indent="0" algn="ctr">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95E5EF8-A839-3B4F-B4FA-04206B9C04B9}"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B4505-66D5-8B47-A28F-A9D289F7ED3B}" type="slidenum">
              <a:rPr lang="en-US" smtClean="0"/>
              <a:t>‹#›</a:t>
            </a:fld>
            <a:endParaRPr lang="en-US"/>
          </a:p>
        </p:txBody>
      </p:sp>
    </p:spTree>
    <p:extLst>
      <p:ext uri="{BB962C8B-B14F-4D97-AF65-F5344CB8AC3E}">
        <p14:creationId xmlns:p14="http://schemas.microsoft.com/office/powerpoint/2010/main" val="3580100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000"/>
            </a:lvl1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95E5EF8-A839-3B4F-B4FA-04206B9C04B9}"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B4505-66D5-8B47-A28F-A9D289F7ED3B}" type="slidenum">
              <a:rPr lang="en-US" smtClean="0"/>
              <a:t>‹#›</a:t>
            </a:fld>
            <a:endParaRPr lang="en-US"/>
          </a:p>
        </p:txBody>
      </p:sp>
    </p:spTree>
    <p:extLst>
      <p:ext uri="{BB962C8B-B14F-4D97-AF65-F5344CB8AC3E}">
        <p14:creationId xmlns:p14="http://schemas.microsoft.com/office/powerpoint/2010/main" val="1936174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343725" y="1450115"/>
            <a:ext cx="3186548" cy="4525963"/>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95E5EF8-A839-3B4F-B4FA-04206B9C04B9}" type="datetimeFigureOut">
              <a:rPr lang="en-US" smtClean="0"/>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B4505-66D5-8B47-A28F-A9D289F7ED3B}" type="slidenum">
              <a:rPr lang="en-US" smtClean="0"/>
              <a:t>‹#›</a:t>
            </a:fld>
            <a:endParaRPr lang="en-US"/>
          </a:p>
        </p:txBody>
      </p:sp>
      <p:sp>
        <p:nvSpPr>
          <p:cNvPr id="11" name="Content Placeholder 2"/>
          <p:cNvSpPr>
            <a:spLocks noGrp="1"/>
          </p:cNvSpPr>
          <p:nvPr>
            <p:ph sz="half" idx="13"/>
          </p:nvPr>
        </p:nvSpPr>
        <p:spPr>
          <a:xfrm>
            <a:off x="5691907" y="1450115"/>
            <a:ext cx="3186548" cy="4525963"/>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1721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343725" y="1450115"/>
            <a:ext cx="3186548" cy="639612"/>
          </a:xfrm>
        </p:spPr>
        <p:txBody>
          <a:bodyPr anchor="b">
            <a:noAutofit/>
          </a:bodyPr>
          <a:lstStyle>
            <a:lvl1pPr marL="0" indent="0">
              <a:buNone/>
              <a:defRPr sz="2000" b="1">
                <a:solidFill>
                  <a:srgbClr val="0068B3"/>
                </a:solidFill>
                <a:latin typeface="Arial Black"/>
                <a:cs typeface="Arial Black"/>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895E5EF8-A839-3B4F-B4FA-04206B9C04B9}" type="datetimeFigureOut">
              <a:rPr lang="en-US" smtClean="0"/>
              <a:t>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9B4505-66D5-8B47-A28F-A9D289F7ED3B}" type="slidenum">
              <a:rPr lang="en-US" smtClean="0"/>
              <a:t>‹#›</a:t>
            </a:fld>
            <a:endParaRPr lang="en-US"/>
          </a:p>
        </p:txBody>
      </p:sp>
      <p:sp>
        <p:nvSpPr>
          <p:cNvPr id="12" name="Text Placeholder 2"/>
          <p:cNvSpPr>
            <a:spLocks noGrp="1"/>
          </p:cNvSpPr>
          <p:nvPr>
            <p:ph type="body" idx="14"/>
          </p:nvPr>
        </p:nvSpPr>
        <p:spPr>
          <a:xfrm>
            <a:off x="5691907" y="1450115"/>
            <a:ext cx="3186548" cy="639612"/>
          </a:xfrm>
        </p:spPr>
        <p:txBody>
          <a:bodyPr anchor="b">
            <a:noAutofit/>
          </a:bodyPr>
          <a:lstStyle>
            <a:lvl1pPr marL="0" indent="0">
              <a:buNone/>
              <a:defRPr sz="2000" b="1">
                <a:solidFill>
                  <a:srgbClr val="0068B3"/>
                </a:solidFill>
                <a:latin typeface="Arial Black"/>
                <a:cs typeface="Arial Black"/>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2"/>
          <p:cNvSpPr>
            <a:spLocks noGrp="1"/>
          </p:cNvSpPr>
          <p:nvPr>
            <p:ph sz="half" idx="13"/>
          </p:nvPr>
        </p:nvSpPr>
        <p:spPr>
          <a:xfrm>
            <a:off x="2343726" y="2089728"/>
            <a:ext cx="3186548" cy="3994728"/>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half" idx="15"/>
          </p:nvPr>
        </p:nvSpPr>
        <p:spPr>
          <a:xfrm>
            <a:off x="5691907" y="2089728"/>
            <a:ext cx="3186548" cy="3994728"/>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81419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5E5EF8-A839-3B4F-B4FA-04206B9C04B9}" type="datetimeFigureOut">
              <a:rPr lang="en-US" smtClean="0"/>
              <a:t>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9B4505-66D5-8B47-A28F-A9D289F7ED3B}" type="slidenum">
              <a:rPr lang="en-US" smtClean="0"/>
              <a:t>‹#›</a:t>
            </a:fld>
            <a:endParaRPr lang="en-US"/>
          </a:p>
        </p:txBody>
      </p:sp>
    </p:spTree>
    <p:extLst>
      <p:ext uri="{BB962C8B-B14F-4D97-AF65-F5344CB8AC3E}">
        <p14:creationId xmlns:p14="http://schemas.microsoft.com/office/powerpoint/2010/main" val="3357980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5E5EF8-A839-3B4F-B4FA-04206B9C04B9}" type="datetimeFigureOut">
              <a:rPr lang="en-US" smtClean="0"/>
              <a:t>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9B4505-66D5-8B47-A28F-A9D289F7ED3B}" type="slidenum">
              <a:rPr lang="en-US" smtClean="0"/>
              <a:t>‹#›</a:t>
            </a:fld>
            <a:endParaRPr lang="en-US"/>
          </a:p>
        </p:txBody>
      </p:sp>
    </p:spTree>
    <p:extLst>
      <p:ext uri="{BB962C8B-B14F-4D97-AF65-F5344CB8AC3E}">
        <p14:creationId xmlns:p14="http://schemas.microsoft.com/office/powerpoint/2010/main" val="61382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7231" y="4800600"/>
            <a:ext cx="6541222"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43725" y="1408545"/>
            <a:ext cx="6534729" cy="31288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37230" y="5367338"/>
            <a:ext cx="6541223" cy="6709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5E5EF8-A839-3B4F-B4FA-04206B9C04B9}" type="datetimeFigureOut">
              <a:rPr lang="en-US" smtClean="0"/>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B4505-66D5-8B47-A28F-A9D289F7ED3B}" type="slidenum">
              <a:rPr lang="en-US" smtClean="0"/>
              <a:t>‹#›</a:t>
            </a:fld>
            <a:endParaRPr lang="en-US"/>
          </a:p>
        </p:txBody>
      </p:sp>
    </p:spTree>
    <p:extLst>
      <p:ext uri="{BB962C8B-B14F-4D97-AF65-F5344CB8AC3E}">
        <p14:creationId xmlns:p14="http://schemas.microsoft.com/office/powerpoint/2010/main" val="145544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43726" y="274638"/>
            <a:ext cx="6534729" cy="86836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2343726" y="1420092"/>
            <a:ext cx="6534729" cy="47060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343726" y="6231512"/>
            <a:ext cx="1517074" cy="365125"/>
          </a:xfrm>
          <a:prstGeom prst="rect">
            <a:avLst/>
          </a:prstGeom>
        </p:spPr>
        <p:txBody>
          <a:bodyPr vert="horz" lIns="91440" tIns="45720" rIns="91440" bIns="45720" rtlCol="0" anchor="b" anchorCtr="0"/>
          <a:lstStyle>
            <a:lvl1pPr algn="l">
              <a:defRPr sz="1000">
                <a:solidFill>
                  <a:srgbClr val="7D7C7D"/>
                </a:solidFill>
                <a:latin typeface="Arial"/>
                <a:cs typeface="Arial"/>
              </a:defRPr>
            </a:lvl1pPr>
          </a:lstStyle>
          <a:p>
            <a:fld id="{895E5EF8-A839-3B4F-B4FA-04206B9C04B9}" type="datetimeFigureOut">
              <a:rPr lang="en-US" smtClean="0"/>
              <a:pPr/>
              <a:t>2/22/2021</a:t>
            </a:fld>
            <a:endParaRPr lang="en-US" dirty="0"/>
          </a:p>
        </p:txBody>
      </p:sp>
      <p:sp>
        <p:nvSpPr>
          <p:cNvPr id="5" name="Footer Placeholder 4"/>
          <p:cNvSpPr>
            <a:spLocks noGrp="1"/>
          </p:cNvSpPr>
          <p:nvPr>
            <p:ph type="ftr" sz="quarter" idx="3"/>
          </p:nvPr>
        </p:nvSpPr>
        <p:spPr>
          <a:xfrm>
            <a:off x="4024745" y="6231512"/>
            <a:ext cx="2895600" cy="365125"/>
          </a:xfrm>
          <a:prstGeom prst="rect">
            <a:avLst/>
          </a:prstGeom>
        </p:spPr>
        <p:txBody>
          <a:bodyPr vert="horz" lIns="91440" tIns="45720" rIns="91440" bIns="45720" rtlCol="0" anchor="b" anchorCtr="0"/>
          <a:lstStyle>
            <a:lvl1pPr algn="ctr">
              <a:defRPr sz="1000">
                <a:solidFill>
                  <a:srgbClr val="7D7C7D"/>
                </a:solidFill>
                <a:latin typeface="Arial"/>
                <a:cs typeface="Arial"/>
              </a:defRPr>
            </a:lvl1pPr>
          </a:lstStyle>
          <a:p>
            <a:endParaRPr lang="en-US" dirty="0"/>
          </a:p>
        </p:txBody>
      </p:sp>
      <p:sp>
        <p:nvSpPr>
          <p:cNvPr id="6" name="Slide Number Placeholder 5"/>
          <p:cNvSpPr>
            <a:spLocks noGrp="1"/>
          </p:cNvSpPr>
          <p:nvPr>
            <p:ph type="sldNum" sz="quarter" idx="4"/>
          </p:nvPr>
        </p:nvSpPr>
        <p:spPr>
          <a:xfrm>
            <a:off x="7088909" y="6231512"/>
            <a:ext cx="1789546" cy="365125"/>
          </a:xfrm>
          <a:prstGeom prst="rect">
            <a:avLst/>
          </a:prstGeom>
        </p:spPr>
        <p:txBody>
          <a:bodyPr vert="horz" lIns="91440" tIns="45720" rIns="91440" bIns="45720" rtlCol="0" anchor="b" anchorCtr="0"/>
          <a:lstStyle>
            <a:lvl1pPr algn="r">
              <a:defRPr sz="1000">
                <a:solidFill>
                  <a:srgbClr val="7D7C7D"/>
                </a:solidFill>
                <a:latin typeface="Arial"/>
                <a:cs typeface="Arial"/>
              </a:defRPr>
            </a:lvl1pPr>
          </a:lstStyle>
          <a:p>
            <a:fld id="{D69B4505-66D5-8B47-A28F-A9D289F7ED3B}" type="slidenum">
              <a:rPr lang="en-US" smtClean="0"/>
              <a:pPr/>
              <a:t>‹#›</a:t>
            </a:fld>
            <a:endParaRPr lang="en-US" dirty="0"/>
          </a:p>
        </p:txBody>
      </p:sp>
      <p:pic>
        <p:nvPicPr>
          <p:cNvPr id="7" name="Picture 6"/>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00937" y="4799295"/>
            <a:ext cx="1445286" cy="1739471"/>
          </a:xfrm>
          <a:prstGeom prst="rect">
            <a:avLst/>
          </a:prstGeom>
        </p:spPr>
      </p:pic>
    </p:spTree>
    <p:extLst>
      <p:ext uri="{BB962C8B-B14F-4D97-AF65-F5344CB8AC3E}">
        <p14:creationId xmlns:p14="http://schemas.microsoft.com/office/powerpoint/2010/main" val="1267537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Lst>
  <p:txStyles>
    <p:titleStyle>
      <a:lvl1pPr algn="l" defTabSz="457200" rtl="0" eaLnBrk="1" latinLnBrk="0" hangingPunct="1">
        <a:spcBef>
          <a:spcPct val="0"/>
        </a:spcBef>
        <a:buNone/>
        <a:defRPr sz="2800" kern="1200">
          <a:solidFill>
            <a:srgbClr val="0068B3"/>
          </a:solidFill>
          <a:latin typeface="Arial Black"/>
          <a:ea typeface="+mj-ea"/>
          <a:cs typeface="Arial Black"/>
        </a:defRPr>
      </a:lvl1pPr>
    </p:titleStyle>
    <p:bodyStyle>
      <a:lvl1pPr marL="342900" indent="-342900" algn="l" defTabSz="457200" rtl="0" eaLnBrk="1" latinLnBrk="0" hangingPunct="1">
        <a:spcBef>
          <a:spcPct val="20000"/>
        </a:spcBef>
        <a:buClr>
          <a:srgbClr val="0068B3"/>
        </a:buClr>
        <a:buFont typeface="Arial"/>
        <a:buChar char="•"/>
        <a:defRPr sz="2000" kern="1200">
          <a:solidFill>
            <a:srgbClr val="7D7C7D"/>
          </a:solidFill>
          <a:latin typeface="Times New Roman"/>
          <a:ea typeface="+mn-ea"/>
          <a:cs typeface="Times New Roman"/>
        </a:defRPr>
      </a:lvl1pPr>
      <a:lvl2pPr marL="742950" indent="-285750" algn="l" defTabSz="457200" rtl="0" eaLnBrk="1" latinLnBrk="0" hangingPunct="1">
        <a:spcBef>
          <a:spcPct val="20000"/>
        </a:spcBef>
        <a:buClr>
          <a:srgbClr val="0068B3"/>
        </a:buClr>
        <a:buFont typeface="Arial"/>
        <a:buChar char="•"/>
        <a:defRPr sz="2000" kern="1200">
          <a:solidFill>
            <a:srgbClr val="7D7C7D"/>
          </a:solidFill>
          <a:latin typeface="Times New Roman"/>
          <a:ea typeface="+mn-ea"/>
          <a:cs typeface="Times New Roman"/>
        </a:defRPr>
      </a:lvl2pPr>
      <a:lvl3pPr marL="1143000" indent="-228600" algn="l" defTabSz="457200" rtl="0" eaLnBrk="1" latinLnBrk="0" hangingPunct="1">
        <a:spcBef>
          <a:spcPct val="20000"/>
        </a:spcBef>
        <a:buClr>
          <a:srgbClr val="0068B3"/>
        </a:buClr>
        <a:buFont typeface="Arial"/>
        <a:buChar char="•"/>
        <a:defRPr sz="1800" kern="1200">
          <a:solidFill>
            <a:srgbClr val="7D7C7D"/>
          </a:solidFill>
          <a:latin typeface="Times New Roman"/>
          <a:ea typeface="+mn-ea"/>
          <a:cs typeface="Times New Roman"/>
        </a:defRPr>
      </a:lvl3pPr>
      <a:lvl4pPr marL="1600200" indent="-228600" algn="l" defTabSz="457200" rtl="0" eaLnBrk="1" latinLnBrk="0" hangingPunct="1">
        <a:spcBef>
          <a:spcPct val="20000"/>
        </a:spcBef>
        <a:buClr>
          <a:srgbClr val="0068B3"/>
        </a:buClr>
        <a:buFont typeface="Arial"/>
        <a:buChar char="•"/>
        <a:defRPr sz="1600" kern="1200">
          <a:solidFill>
            <a:srgbClr val="7D7C7D"/>
          </a:solidFill>
          <a:latin typeface="Times New Roman"/>
          <a:ea typeface="+mn-ea"/>
          <a:cs typeface="Times New Roman"/>
        </a:defRPr>
      </a:lvl4pPr>
      <a:lvl5pPr marL="2057400" indent="-228600" algn="l" defTabSz="457200" rtl="0" eaLnBrk="1" latinLnBrk="0" hangingPunct="1">
        <a:spcBef>
          <a:spcPct val="20000"/>
        </a:spcBef>
        <a:buClr>
          <a:srgbClr val="0068B3"/>
        </a:buClr>
        <a:buFont typeface="Arial"/>
        <a:buChar char="•"/>
        <a:defRPr sz="1600" kern="1200">
          <a:solidFill>
            <a:srgbClr val="7D7C7D"/>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mailto:larryd@buffalo.edu"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mailto:larryd@buffalo.edu"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 Id="rId6" Type="http://schemas.openxmlformats.org/officeDocument/2006/relationships/hyperlink" Target="https://ubmd.com/about-ubmd/Compliance/Compliance-plan.html" TargetMode="External"/><Relationship Id="rId5" Type="http://schemas.openxmlformats.org/officeDocument/2006/relationships/hyperlink" Target="mailto:smmarasi@buffalo.edu" TargetMode="External"/><Relationship Id="rId4" Type="http://schemas.openxmlformats.org/officeDocument/2006/relationships/hyperlink" Target="mailto:welshans@buffalo.ed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UBMD Compliance Plan</a:t>
            </a:r>
          </a:p>
        </p:txBody>
      </p:sp>
      <p:sp>
        <p:nvSpPr>
          <p:cNvPr id="3" name="Subtitle 2"/>
          <p:cNvSpPr>
            <a:spLocks noGrp="1"/>
          </p:cNvSpPr>
          <p:nvPr>
            <p:ph type="subTitle" idx="1"/>
          </p:nvPr>
        </p:nvSpPr>
        <p:spPr/>
        <p:txBody>
          <a:bodyPr>
            <a:normAutofit/>
          </a:bodyPr>
          <a:lstStyle/>
          <a:p>
            <a:r>
              <a:rPr lang="en-US" sz="3200" dirty="0"/>
              <a:t>2020</a:t>
            </a:r>
          </a:p>
        </p:txBody>
      </p:sp>
    </p:spTree>
    <p:extLst>
      <p:ext uri="{BB962C8B-B14F-4D97-AF65-F5344CB8AC3E}">
        <p14:creationId xmlns:p14="http://schemas.microsoft.com/office/powerpoint/2010/main" val="522334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052EF-CA28-4111-ABB2-391FD7EDEEB4}"/>
              </a:ext>
            </a:extLst>
          </p:cNvPr>
          <p:cNvSpPr>
            <a:spLocks noGrp="1"/>
          </p:cNvSpPr>
          <p:nvPr>
            <p:ph type="title"/>
          </p:nvPr>
        </p:nvSpPr>
        <p:spPr>
          <a:xfrm>
            <a:off x="2337231" y="3429000"/>
            <a:ext cx="6541222" cy="566738"/>
          </a:xfrm>
        </p:spPr>
        <p:txBody>
          <a:bodyPr/>
          <a:lstStyle/>
          <a:p>
            <a:pPr algn="ctr"/>
            <a:r>
              <a:rPr lang="en-US" sz="4000" dirty="0"/>
              <a:t>Policy On:</a:t>
            </a:r>
            <a:br>
              <a:rPr lang="en-US" sz="4000" dirty="0"/>
            </a:br>
            <a:br>
              <a:rPr lang="en-US" sz="4000" dirty="0"/>
            </a:br>
            <a:r>
              <a:rPr lang="en-US" sz="4000" dirty="0">
                <a:solidFill>
                  <a:srgbClr val="7D7C7D"/>
                </a:solidFill>
              </a:rPr>
              <a:t>Education &amp; Training</a:t>
            </a:r>
          </a:p>
        </p:txBody>
      </p:sp>
    </p:spTree>
    <p:extLst>
      <p:ext uri="{BB962C8B-B14F-4D97-AF65-F5344CB8AC3E}">
        <p14:creationId xmlns:p14="http://schemas.microsoft.com/office/powerpoint/2010/main" val="391707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B32CE-7287-41C7-AE1C-786FCA486BD4}"/>
              </a:ext>
            </a:extLst>
          </p:cNvPr>
          <p:cNvSpPr>
            <a:spLocks noGrp="1"/>
          </p:cNvSpPr>
          <p:nvPr>
            <p:ph type="title"/>
          </p:nvPr>
        </p:nvSpPr>
        <p:spPr>
          <a:xfrm>
            <a:off x="2337230" y="426820"/>
            <a:ext cx="6541222" cy="566738"/>
          </a:xfrm>
        </p:spPr>
        <p:txBody>
          <a:bodyPr/>
          <a:lstStyle/>
          <a:p>
            <a:pPr algn="ctr"/>
            <a:r>
              <a:rPr lang="en-US" sz="2800" dirty="0"/>
              <a:t>Education &amp; Training</a:t>
            </a:r>
          </a:p>
        </p:txBody>
      </p:sp>
      <p:sp>
        <p:nvSpPr>
          <p:cNvPr id="4" name="Text Placeholder 3">
            <a:extLst>
              <a:ext uri="{FF2B5EF4-FFF2-40B4-BE49-F238E27FC236}">
                <a16:creationId xmlns:a16="http://schemas.microsoft.com/office/drawing/2014/main" id="{83E31540-3F8D-48FB-B585-BC08D909319D}"/>
              </a:ext>
            </a:extLst>
          </p:cNvPr>
          <p:cNvSpPr>
            <a:spLocks noGrp="1"/>
          </p:cNvSpPr>
          <p:nvPr>
            <p:ph type="body" sz="half" idx="2"/>
          </p:nvPr>
        </p:nvSpPr>
        <p:spPr>
          <a:xfrm>
            <a:off x="2179782" y="1293091"/>
            <a:ext cx="6900843" cy="5497008"/>
          </a:xfrm>
        </p:spPr>
        <p:txBody>
          <a:bodyPr>
            <a:normAutofit/>
          </a:bodyPr>
          <a:lstStyle/>
          <a:p>
            <a:pPr marL="342900" indent="-342900">
              <a:buFont typeface="Wingdings" panose="05000000000000000000" pitchFamily="2" charset="2"/>
              <a:buChar char="Ø"/>
            </a:pPr>
            <a:r>
              <a:rPr lang="en-US" sz="1800" dirty="0">
                <a:solidFill>
                  <a:srgbClr val="0068B3"/>
                </a:solidFill>
              </a:rPr>
              <a:t>Mandatory New Hire Training</a:t>
            </a:r>
          </a:p>
          <a:p>
            <a:pPr marL="800100" lvl="1" indent="-342900">
              <a:buFont typeface="Arial" panose="020B0604020202020204" pitchFamily="34" charset="0"/>
              <a:buChar char="•"/>
            </a:pPr>
            <a:r>
              <a:rPr lang="en-US" sz="1600" dirty="0"/>
              <a:t>Within six months of commencement of employment within UBMD, all new employees must attend a one-hour compliance orientation and training session with the UBMD Compliance Officer or his/her designee.</a:t>
            </a:r>
          </a:p>
          <a:p>
            <a:pPr marL="800100" lvl="1" indent="-342900">
              <a:buFont typeface="Arial" panose="020B0604020202020204" pitchFamily="34" charset="0"/>
              <a:buChar char="•"/>
            </a:pPr>
            <a:r>
              <a:rPr lang="en-US" sz="1600" dirty="0"/>
              <a:t>Failure of a new employee to attend this session may result in disciplinary action up to and including termination of employment.</a:t>
            </a:r>
          </a:p>
          <a:p>
            <a:r>
              <a:rPr lang="en-US" sz="1000" dirty="0">
                <a:solidFill>
                  <a:srgbClr val="0068B3"/>
                </a:solidFill>
              </a:rPr>
              <a:t> </a:t>
            </a:r>
          </a:p>
          <a:p>
            <a:pPr marL="342900" indent="-342900">
              <a:buFont typeface="Wingdings" panose="05000000000000000000" pitchFamily="2" charset="2"/>
              <a:buChar char="Ø"/>
            </a:pPr>
            <a:r>
              <a:rPr lang="en-US" sz="1800" dirty="0">
                <a:solidFill>
                  <a:srgbClr val="0068B3"/>
                </a:solidFill>
              </a:rPr>
              <a:t>Mandatory Annual Training</a:t>
            </a:r>
          </a:p>
          <a:p>
            <a:pPr marL="800100" lvl="1" indent="-342900">
              <a:buFont typeface="Arial" panose="020B0604020202020204" pitchFamily="34" charset="0"/>
              <a:buChar char="•"/>
            </a:pPr>
            <a:r>
              <a:rPr lang="en-US" sz="1600" dirty="0"/>
              <a:t>All UBMD employees are </a:t>
            </a:r>
            <a:r>
              <a:rPr lang="en-US" sz="1600" u="sng" dirty="0"/>
              <a:t>required</a:t>
            </a:r>
            <a:r>
              <a:rPr lang="en-US" sz="1600" dirty="0"/>
              <a:t> to complete annual compliance training to include HIPAA; Fraud, Waste &amp; Abuse, and Diversity.</a:t>
            </a:r>
          </a:p>
          <a:p>
            <a:pPr marL="800100" lvl="1" indent="-342900">
              <a:buFont typeface="Arial" panose="020B0604020202020204" pitchFamily="34" charset="0"/>
              <a:buChar char="•"/>
            </a:pPr>
            <a:r>
              <a:rPr lang="en-US" sz="1600" dirty="0"/>
              <a:t>All UBMD providers and employees are </a:t>
            </a:r>
            <a:r>
              <a:rPr lang="en-US" sz="1600" u="sng" dirty="0"/>
              <a:t>required</a:t>
            </a:r>
            <a:r>
              <a:rPr lang="en-US" sz="1600" dirty="0"/>
              <a:t> to complete two (2) hours of compliance training biennially (every two years).</a:t>
            </a:r>
          </a:p>
          <a:p>
            <a:endParaRPr lang="en-US" sz="1000" dirty="0"/>
          </a:p>
          <a:p>
            <a:pPr marL="342900" indent="-342900">
              <a:buFont typeface="Wingdings" panose="05000000000000000000" pitchFamily="2" charset="2"/>
              <a:buChar char="Ø"/>
            </a:pPr>
            <a:r>
              <a:rPr lang="en-US" sz="1800" dirty="0">
                <a:solidFill>
                  <a:srgbClr val="0068B3"/>
                </a:solidFill>
              </a:rPr>
              <a:t>Other Educational Services</a:t>
            </a:r>
          </a:p>
          <a:p>
            <a:pPr marL="800100" lvl="1" indent="-342900">
              <a:buFont typeface="Arial" panose="020B0604020202020204" pitchFamily="34" charset="0"/>
              <a:buChar char="•"/>
            </a:pPr>
            <a:r>
              <a:rPr lang="en-US" sz="1600" dirty="0"/>
              <a:t>Quarterly Newsletter</a:t>
            </a:r>
          </a:p>
          <a:p>
            <a:pPr marL="800100" lvl="1" indent="-342900">
              <a:buFont typeface="Arial" panose="020B0604020202020204" pitchFamily="34" charset="0"/>
              <a:buChar char="•"/>
            </a:pPr>
            <a:r>
              <a:rPr lang="en-US" sz="1600" dirty="0"/>
              <a:t>Compliance Website</a:t>
            </a:r>
          </a:p>
          <a:p>
            <a:pPr marL="800100" lvl="1" indent="-342900">
              <a:buFont typeface="Arial" panose="020B0604020202020204" pitchFamily="34" charset="0"/>
              <a:buChar char="•"/>
            </a:pPr>
            <a:r>
              <a:rPr lang="en-US" sz="1600" dirty="0"/>
              <a:t>Personalized Service</a:t>
            </a:r>
          </a:p>
          <a:p>
            <a:endParaRPr lang="en-US" sz="2000" dirty="0"/>
          </a:p>
          <a:p>
            <a:pPr marL="342900" indent="-342900">
              <a:buFont typeface="Wingdings" panose="05000000000000000000" pitchFamily="2" charset="2"/>
              <a:buChar char="Ø"/>
            </a:pPr>
            <a:endParaRPr lang="en-US" sz="2000" dirty="0"/>
          </a:p>
          <a:p>
            <a:endParaRPr lang="en-US" dirty="0">
              <a:solidFill>
                <a:srgbClr val="0068B3"/>
              </a:solidFill>
            </a:endParaRPr>
          </a:p>
        </p:txBody>
      </p:sp>
    </p:spTree>
    <p:extLst>
      <p:ext uri="{BB962C8B-B14F-4D97-AF65-F5344CB8AC3E}">
        <p14:creationId xmlns:p14="http://schemas.microsoft.com/office/powerpoint/2010/main" val="3690548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7F7E-56AA-4776-833D-A64B16392DB8}"/>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Coding &amp; Documentation</a:t>
            </a:r>
          </a:p>
        </p:txBody>
      </p:sp>
    </p:spTree>
    <p:extLst>
      <p:ext uri="{BB962C8B-B14F-4D97-AF65-F5344CB8AC3E}">
        <p14:creationId xmlns:p14="http://schemas.microsoft.com/office/powerpoint/2010/main" val="3536218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3340EA8-D89D-43B3-9FF7-C36618283FF9}"/>
              </a:ext>
            </a:extLst>
          </p:cNvPr>
          <p:cNvSpPr>
            <a:spLocks noGrp="1"/>
          </p:cNvSpPr>
          <p:nvPr>
            <p:ph type="body" sz="half" idx="2"/>
          </p:nvPr>
        </p:nvSpPr>
        <p:spPr>
          <a:xfrm>
            <a:off x="2337230" y="1339274"/>
            <a:ext cx="6541223" cy="5163126"/>
          </a:xfrm>
        </p:spPr>
        <p:txBody>
          <a:bodyPr>
            <a:normAutofit/>
          </a:bodyPr>
          <a:lstStyle/>
          <a:p>
            <a:pPr marL="342900" indent="-342900">
              <a:buFont typeface="Wingdings" panose="05000000000000000000" pitchFamily="2" charset="2"/>
              <a:buChar char="Ø"/>
            </a:pPr>
            <a:r>
              <a:rPr lang="en-US" sz="1600" dirty="0"/>
              <a:t>Reason for encounter</a:t>
            </a:r>
          </a:p>
          <a:p>
            <a:pPr marL="342900" indent="-342900">
              <a:buFont typeface="Wingdings" panose="05000000000000000000" pitchFamily="2" charset="2"/>
              <a:buChar char="Ø"/>
            </a:pPr>
            <a:r>
              <a:rPr lang="en-US" sz="1600" dirty="0"/>
              <a:t>Relevant patient history</a:t>
            </a:r>
          </a:p>
          <a:p>
            <a:pPr marL="342900" indent="-342900">
              <a:buFont typeface="Wingdings" panose="05000000000000000000" pitchFamily="2" charset="2"/>
              <a:buChar char="Ø"/>
            </a:pPr>
            <a:r>
              <a:rPr lang="en-US" sz="1600" dirty="0"/>
              <a:t>Physical examination findings</a:t>
            </a:r>
          </a:p>
          <a:p>
            <a:pPr marL="342900" indent="-342900">
              <a:buFont typeface="Wingdings" panose="05000000000000000000" pitchFamily="2" charset="2"/>
              <a:buChar char="Ø"/>
            </a:pPr>
            <a:r>
              <a:rPr lang="en-US" sz="1600" dirty="0"/>
              <a:t>Prior diagnostic test results</a:t>
            </a:r>
          </a:p>
          <a:p>
            <a:pPr marL="342900" indent="-342900">
              <a:buFont typeface="Wingdings" panose="05000000000000000000" pitchFamily="2" charset="2"/>
              <a:buChar char="Ø"/>
            </a:pPr>
            <a:r>
              <a:rPr lang="en-US" sz="1600" dirty="0"/>
              <a:t>Assessment, clinical impression or diagnosis</a:t>
            </a:r>
          </a:p>
          <a:p>
            <a:pPr marL="342900" indent="-342900">
              <a:buFont typeface="Wingdings" panose="05000000000000000000" pitchFamily="2" charset="2"/>
              <a:buChar char="Ø"/>
            </a:pPr>
            <a:r>
              <a:rPr lang="en-US" sz="1600" dirty="0"/>
              <a:t>Plan for care</a:t>
            </a:r>
          </a:p>
          <a:p>
            <a:pPr marL="342900" indent="-342900">
              <a:buFont typeface="Wingdings" panose="05000000000000000000" pitchFamily="2" charset="2"/>
              <a:buChar char="Ø"/>
            </a:pPr>
            <a:r>
              <a:rPr lang="en-US" sz="1600" dirty="0"/>
              <a:t>Date and legible identity of the observer </a:t>
            </a:r>
          </a:p>
          <a:p>
            <a:pPr marL="342900" indent="-342900">
              <a:buFont typeface="Wingdings" panose="05000000000000000000" pitchFamily="2" charset="2"/>
              <a:buChar char="Ø"/>
            </a:pPr>
            <a:r>
              <a:rPr lang="en-US" sz="1600" dirty="0"/>
              <a:t>Statement of rationale for ordering diagnostic tests and other ancillary services, if not documented and easily inferred by a third party reviewer with appropriate medical training</a:t>
            </a:r>
          </a:p>
          <a:p>
            <a:pPr marL="342900" indent="-342900">
              <a:buFont typeface="Wingdings" panose="05000000000000000000" pitchFamily="2" charset="2"/>
              <a:buChar char="Ø"/>
            </a:pPr>
            <a:r>
              <a:rPr lang="en-US" sz="1600" dirty="0"/>
              <a:t>Past and present diagnoses accessible to the treating and/or consulting physician</a:t>
            </a:r>
          </a:p>
          <a:p>
            <a:pPr marL="342900" indent="-342900">
              <a:buFont typeface="Wingdings" panose="05000000000000000000" pitchFamily="2" charset="2"/>
              <a:buChar char="Ø"/>
            </a:pPr>
            <a:r>
              <a:rPr lang="en-US" sz="1600" dirty="0"/>
              <a:t>Identification of appropriate health risk factors </a:t>
            </a:r>
          </a:p>
          <a:p>
            <a:pPr marL="342900" indent="-342900">
              <a:buFont typeface="Wingdings" panose="05000000000000000000" pitchFamily="2" charset="2"/>
              <a:buChar char="Ø"/>
            </a:pPr>
            <a:r>
              <a:rPr lang="en-US" sz="1600" dirty="0"/>
              <a:t>Statements of patient’s progress, response to and changes in treatment, and revision of diagnosis</a:t>
            </a:r>
          </a:p>
          <a:p>
            <a:pPr marL="342900" indent="-342900">
              <a:buFont typeface="Wingdings" panose="05000000000000000000" pitchFamily="2" charset="2"/>
              <a:buChar char="Ø"/>
            </a:pPr>
            <a:r>
              <a:rPr lang="en-US" sz="1600" dirty="0"/>
              <a:t>Addendums to the medical record should be dated the day the information is added to the record and not for the date the service was provided</a:t>
            </a:r>
          </a:p>
          <a:p>
            <a:pPr marL="342900" indent="-342900">
              <a:buFont typeface="Wingdings" panose="05000000000000000000" pitchFamily="2" charset="2"/>
              <a:buChar char="Ø"/>
            </a:pPr>
            <a:endParaRPr lang="en-US" sz="2000" dirty="0"/>
          </a:p>
        </p:txBody>
      </p:sp>
      <p:sp>
        <p:nvSpPr>
          <p:cNvPr id="5" name="Title 1">
            <a:extLst>
              <a:ext uri="{FF2B5EF4-FFF2-40B4-BE49-F238E27FC236}">
                <a16:creationId xmlns:a16="http://schemas.microsoft.com/office/drawing/2014/main" id="{868573E3-3B2B-4CD9-8159-CFDECBE276B6}"/>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1600" dirty="0"/>
              <a:t>All medical records generated by UBMD physicians must be complete, legible and include the following elements:</a:t>
            </a:r>
          </a:p>
        </p:txBody>
      </p:sp>
    </p:spTree>
    <p:extLst>
      <p:ext uri="{BB962C8B-B14F-4D97-AF65-F5344CB8AC3E}">
        <p14:creationId xmlns:p14="http://schemas.microsoft.com/office/powerpoint/2010/main" val="3454081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0DB14ED-A2EA-4857-897B-BD456BDECE88}"/>
              </a:ext>
            </a:extLst>
          </p:cNvPr>
          <p:cNvSpPr>
            <a:spLocks noGrp="1"/>
          </p:cNvSpPr>
          <p:nvPr>
            <p:ph type="body" sz="half" idx="2"/>
          </p:nvPr>
        </p:nvSpPr>
        <p:spPr>
          <a:xfrm>
            <a:off x="2337230" y="1339274"/>
            <a:ext cx="6541223" cy="4699000"/>
          </a:xfrm>
        </p:spPr>
        <p:txBody>
          <a:bodyPr>
            <a:normAutofit/>
          </a:bodyPr>
          <a:lstStyle/>
          <a:p>
            <a:pPr algn="ctr"/>
            <a:endParaRPr lang="en-US" sz="2800" dirty="0">
              <a:solidFill>
                <a:srgbClr val="0068B3"/>
              </a:solidFill>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Reported on all reimbursement claim forms or billing statements should be adequately supported by the documentation in the medical record, and be submitted only in the name of the provider who performed the service.</a:t>
            </a:r>
          </a:p>
          <a:p>
            <a:endParaRPr lang="en-US" sz="2000" dirty="0"/>
          </a:p>
        </p:txBody>
      </p:sp>
      <p:sp>
        <p:nvSpPr>
          <p:cNvPr id="5" name="Title 1">
            <a:extLst>
              <a:ext uri="{FF2B5EF4-FFF2-40B4-BE49-F238E27FC236}">
                <a16:creationId xmlns:a16="http://schemas.microsoft.com/office/drawing/2014/main" id="{629B3A1A-18CB-4611-BE44-D93C1B278D4C}"/>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latin typeface="Arial Black" panose="020B0A04020102020204" pitchFamily="34" charset="0"/>
                <a:cs typeface="Times New Roman" panose="02020603050405020304" pitchFamily="18" charset="0"/>
              </a:rPr>
              <a:t>CPT and ICD-10-CM Codes </a:t>
            </a:r>
          </a:p>
        </p:txBody>
      </p:sp>
    </p:spTree>
    <p:extLst>
      <p:ext uri="{BB962C8B-B14F-4D97-AF65-F5344CB8AC3E}">
        <p14:creationId xmlns:p14="http://schemas.microsoft.com/office/powerpoint/2010/main" val="369199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77E5EEC-44FF-42E8-A06E-74F3AD13E858}"/>
              </a:ext>
            </a:extLst>
          </p:cNvPr>
          <p:cNvSpPr>
            <a:spLocks noGrp="1"/>
          </p:cNvSpPr>
          <p:nvPr>
            <p:ph type="body" sz="half" idx="2"/>
          </p:nvPr>
        </p:nvSpPr>
        <p:spPr>
          <a:xfrm>
            <a:off x="2046083" y="1376218"/>
            <a:ext cx="7034543" cy="5259972"/>
          </a:xfrm>
        </p:spPr>
        <p:txBody>
          <a:bodyPr>
            <a:normAutofit/>
          </a:bodyPr>
          <a:lstStyle/>
          <a:p>
            <a:endParaRPr lang="en-US" sz="1100" dirty="0">
              <a:solidFill>
                <a:srgbClr val="0068B3"/>
              </a:solidFill>
            </a:endParaRPr>
          </a:p>
          <a:p>
            <a:pPr marL="342900" indent="-342900">
              <a:buFont typeface="Wingdings" panose="05000000000000000000" pitchFamily="2" charset="2"/>
              <a:buChar char="Ø"/>
            </a:pPr>
            <a:r>
              <a:rPr lang="en-US" sz="1800" dirty="0">
                <a:solidFill>
                  <a:srgbClr val="0068B3"/>
                </a:solidFill>
              </a:rPr>
              <a:t>Payment for teaching physicians provided in teaching settings using physician fee schedule is permissible only if:</a:t>
            </a:r>
          </a:p>
          <a:p>
            <a:pPr marL="742950" lvl="1" indent="-285750">
              <a:buFont typeface="Arial" panose="020B0604020202020204" pitchFamily="34" charset="0"/>
              <a:buChar char="•"/>
            </a:pPr>
            <a:r>
              <a:rPr lang="en-US" sz="1600" dirty="0"/>
              <a:t>Services are personally provided by physician, not resident;</a:t>
            </a:r>
          </a:p>
          <a:p>
            <a:pPr marL="742950" lvl="1" indent="-285750">
              <a:buFont typeface="Arial" panose="020B0604020202020204" pitchFamily="34" charset="0"/>
              <a:buChar char="•"/>
            </a:pPr>
            <a:r>
              <a:rPr lang="en-US" sz="1600" dirty="0"/>
              <a:t>Teaching physician is physically present during key portions of the services that resident performs;</a:t>
            </a:r>
          </a:p>
          <a:p>
            <a:pPr marL="742950" lvl="1" indent="-285750">
              <a:buFont typeface="Arial" panose="020B0604020202020204" pitchFamily="34" charset="0"/>
              <a:buChar char="•"/>
            </a:pPr>
            <a:r>
              <a:rPr lang="en-US" sz="1600" dirty="0"/>
              <a:t>Teaching physician provides care under conditions outlined in Part V, Section B-1 of this Compliance Plan.	</a:t>
            </a:r>
          </a:p>
          <a:p>
            <a:pPr lvl="1"/>
            <a:endParaRPr lang="en-US" sz="1000" dirty="0"/>
          </a:p>
          <a:p>
            <a:pPr marL="342900" indent="-342900">
              <a:buFont typeface="Wingdings" panose="05000000000000000000" pitchFamily="2" charset="2"/>
              <a:buChar char="Ø"/>
            </a:pPr>
            <a:r>
              <a:rPr lang="en-US" sz="1800" dirty="0">
                <a:solidFill>
                  <a:srgbClr val="0068B3"/>
                </a:solidFill>
              </a:rPr>
              <a:t>For purposes of payment, E/M services billed by the teaching physician require that they personally document at least the following:</a:t>
            </a:r>
          </a:p>
          <a:p>
            <a:pPr marL="742950" lvl="1" indent="-285750">
              <a:buFont typeface="Arial" panose="020B0604020202020204" pitchFamily="34" charset="0"/>
              <a:buChar char="•"/>
            </a:pPr>
            <a:r>
              <a:rPr lang="en-US" sz="1600" dirty="0"/>
              <a:t>Review of resident’s note;</a:t>
            </a:r>
          </a:p>
          <a:p>
            <a:pPr marL="742950" lvl="1" indent="-285750">
              <a:buFont typeface="Arial" panose="020B0604020202020204" pitchFamily="34" charset="0"/>
              <a:buChar char="•"/>
            </a:pPr>
            <a:r>
              <a:rPr lang="en-US" sz="1600" dirty="0"/>
              <a:t>Confirm or edit of resident’s findings;</a:t>
            </a:r>
          </a:p>
          <a:p>
            <a:pPr marL="742950" lvl="1" indent="-285750">
              <a:buFont typeface="Arial" panose="020B0604020202020204" pitchFamily="34" charset="0"/>
              <a:buChar char="•"/>
            </a:pPr>
            <a:r>
              <a:rPr lang="en-US" sz="1600" dirty="0"/>
              <a:t>Document performance or participation in key components;</a:t>
            </a:r>
          </a:p>
          <a:p>
            <a:pPr marL="742950" lvl="1" indent="-285750">
              <a:buFont typeface="Arial" panose="020B0604020202020204" pitchFamily="34" charset="0"/>
              <a:buChar char="•"/>
            </a:pPr>
            <a:r>
              <a:rPr lang="en-US" sz="1600" dirty="0"/>
              <a:t>Summarize participation in the management of the patient; and</a:t>
            </a:r>
          </a:p>
          <a:p>
            <a:pPr marL="742950" lvl="1" indent="-285750">
              <a:buFont typeface="Arial" panose="020B0604020202020204" pitchFamily="34" charset="0"/>
              <a:buChar char="•"/>
            </a:pPr>
            <a:r>
              <a:rPr lang="en-US" sz="1600" dirty="0"/>
              <a:t>Date, time, and signature on note.</a:t>
            </a:r>
            <a:r>
              <a:rPr lang="en-US" sz="1600" dirty="0">
                <a:solidFill>
                  <a:srgbClr val="0068B3"/>
                </a:solidFill>
              </a:rPr>
              <a:t>	</a:t>
            </a:r>
          </a:p>
        </p:txBody>
      </p:sp>
      <p:sp>
        <p:nvSpPr>
          <p:cNvPr id="5" name="Title 1">
            <a:extLst>
              <a:ext uri="{FF2B5EF4-FFF2-40B4-BE49-F238E27FC236}">
                <a16:creationId xmlns:a16="http://schemas.microsoft.com/office/drawing/2014/main" id="{4480CC10-4545-42CF-8DE5-6BF71438F952}"/>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Path Requirements</a:t>
            </a:r>
          </a:p>
        </p:txBody>
      </p:sp>
    </p:spTree>
    <p:extLst>
      <p:ext uri="{BB962C8B-B14F-4D97-AF65-F5344CB8AC3E}">
        <p14:creationId xmlns:p14="http://schemas.microsoft.com/office/powerpoint/2010/main" val="1129132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0B8C33E0-847C-4D99-BDEF-33DE37752E23}"/>
              </a:ext>
            </a:extLst>
          </p:cNvPr>
          <p:cNvSpPr>
            <a:spLocks noGrp="1"/>
          </p:cNvSpPr>
          <p:nvPr>
            <p:ph type="body" sz="half" idx="2"/>
          </p:nvPr>
        </p:nvSpPr>
        <p:spPr>
          <a:xfrm>
            <a:off x="2009870" y="1204112"/>
            <a:ext cx="7134130" cy="5567880"/>
          </a:xfrm>
        </p:spPr>
        <p:txBody>
          <a:bodyPr>
            <a:normAutofit/>
          </a:bodyPr>
          <a:lstStyle/>
          <a:p>
            <a:pPr marL="342900" indent="-342900">
              <a:buFont typeface="Wingdings" panose="05000000000000000000" pitchFamily="2" charset="2"/>
              <a:buChar char="Ø"/>
            </a:pPr>
            <a:r>
              <a:rPr lang="en-US" sz="1800" dirty="0">
                <a:solidFill>
                  <a:srgbClr val="0068B3"/>
                </a:solidFill>
              </a:rPr>
              <a:t>Examples of correct wording:</a:t>
            </a:r>
          </a:p>
          <a:p>
            <a:pPr marL="742950" lvl="1" indent="-285750">
              <a:buFont typeface="Arial" panose="020B0604020202020204" pitchFamily="34" charset="0"/>
              <a:buChar char="•"/>
            </a:pPr>
            <a:r>
              <a:rPr lang="en-US" sz="1600" dirty="0"/>
              <a:t>“I performed a history and physical examination of the patient and discussed his management with the resident.  I reviewed the resident’s note and agree with the documented findings and plan of care.</a:t>
            </a:r>
          </a:p>
          <a:p>
            <a:pPr marL="742950" lvl="1" indent="-285750">
              <a:buFont typeface="Arial" panose="020B0604020202020204" pitchFamily="34" charset="0"/>
              <a:buChar char="•"/>
            </a:pPr>
            <a:r>
              <a:rPr lang="en-US" sz="1600" dirty="0"/>
              <a:t>“See resident’s note for details.  I saw and evaluated the patient and agree with the resident’s note for details.  I saw and evaluated the patient and agree with the resident’s findings and plans as written.”</a:t>
            </a:r>
          </a:p>
          <a:p>
            <a:pPr lvl="1"/>
            <a:endParaRPr lang="en-US" sz="800" dirty="0"/>
          </a:p>
          <a:p>
            <a:pPr marL="342900" indent="-342900">
              <a:buFont typeface="Wingdings" panose="05000000000000000000" pitchFamily="2" charset="2"/>
              <a:buChar char="Ø"/>
            </a:pPr>
            <a:r>
              <a:rPr lang="en-US" sz="1800" dirty="0">
                <a:solidFill>
                  <a:srgbClr val="0068B3"/>
                </a:solidFill>
              </a:rPr>
              <a:t>Examples of unacceptable documentation:</a:t>
            </a:r>
          </a:p>
          <a:p>
            <a:pPr marL="742950" lvl="1" indent="-285750">
              <a:buFont typeface="Arial" panose="020B0604020202020204" pitchFamily="34" charset="0"/>
              <a:buChar char="•"/>
            </a:pPr>
            <a:r>
              <a:rPr lang="en-US" sz="1600" dirty="0"/>
              <a:t>“Agree with above.”</a:t>
            </a:r>
          </a:p>
          <a:p>
            <a:pPr marL="742950" lvl="1" indent="-285750">
              <a:buFont typeface="Arial" panose="020B0604020202020204" pitchFamily="34" charset="0"/>
              <a:buChar char="•"/>
            </a:pPr>
            <a:r>
              <a:rPr lang="en-US" sz="1600" dirty="0"/>
              <a:t>“Rounded, reviewed, agreed.”</a:t>
            </a:r>
          </a:p>
          <a:p>
            <a:pPr marL="742950" lvl="1" indent="-285750">
              <a:buFont typeface="Arial" panose="020B0604020202020204" pitchFamily="34" charset="0"/>
              <a:buChar char="•"/>
            </a:pPr>
            <a:r>
              <a:rPr lang="en-US" sz="1600" dirty="0"/>
              <a:t>“Discussed with resident. Agree.”</a:t>
            </a:r>
          </a:p>
          <a:p>
            <a:pPr marL="742950" lvl="1" indent="-285750">
              <a:buFont typeface="Arial" panose="020B0604020202020204" pitchFamily="34" charset="0"/>
              <a:buChar char="•"/>
            </a:pPr>
            <a:r>
              <a:rPr lang="en-US" sz="1600" dirty="0"/>
              <a:t>“Patient seen and evaluated.”</a:t>
            </a:r>
          </a:p>
          <a:p>
            <a:pPr lvl="1">
              <a:spcBef>
                <a:spcPts val="0"/>
              </a:spcBef>
            </a:pPr>
            <a:r>
              <a:rPr lang="en-US" sz="1600" dirty="0">
                <a:solidFill>
                  <a:srgbClr val="0068B3"/>
                </a:solidFill>
              </a:rPr>
              <a:t>	</a:t>
            </a:r>
            <a:endParaRPr lang="en-US" sz="1800" dirty="0">
              <a:solidFill>
                <a:srgbClr val="0068B3"/>
              </a:solidFill>
            </a:endParaRPr>
          </a:p>
          <a:p>
            <a:pPr marL="342900" indent="-342900">
              <a:buFont typeface="Wingdings" panose="05000000000000000000" pitchFamily="2" charset="2"/>
              <a:buChar char="Ø"/>
            </a:pPr>
            <a:r>
              <a:rPr lang="en-US" sz="1800" dirty="0">
                <a:solidFill>
                  <a:srgbClr val="0068B3"/>
                </a:solidFill>
              </a:rPr>
              <a:t>Primary Care Exception</a:t>
            </a:r>
          </a:p>
          <a:p>
            <a:pPr marL="742950" lvl="1" indent="-285750">
              <a:buFont typeface="Arial" panose="020B0604020202020204" pitchFamily="34" charset="0"/>
              <a:buChar char="•"/>
            </a:pPr>
            <a:r>
              <a:rPr lang="en-US" sz="1600" dirty="0"/>
              <a:t>A graduate medical education program that has been granted a primary care exception may bill Medicare for lower and mid-level E/M services provided by residents.</a:t>
            </a:r>
          </a:p>
          <a:p>
            <a:pPr lvl="1"/>
            <a:endParaRPr lang="en-US" sz="1600" dirty="0">
              <a:solidFill>
                <a:srgbClr val="0068B3"/>
              </a:solidFill>
            </a:endParaRPr>
          </a:p>
        </p:txBody>
      </p:sp>
      <p:sp>
        <p:nvSpPr>
          <p:cNvPr id="6" name="Title 1">
            <a:extLst>
              <a:ext uri="{FF2B5EF4-FFF2-40B4-BE49-F238E27FC236}">
                <a16:creationId xmlns:a16="http://schemas.microsoft.com/office/drawing/2014/main" id="{25D24342-2ACE-43D4-91BB-991083D9CB80}"/>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Path Requirements</a:t>
            </a:r>
          </a:p>
        </p:txBody>
      </p:sp>
    </p:spTree>
    <p:extLst>
      <p:ext uri="{BB962C8B-B14F-4D97-AF65-F5344CB8AC3E}">
        <p14:creationId xmlns:p14="http://schemas.microsoft.com/office/powerpoint/2010/main" val="4037347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768C48E-F143-481F-887E-73847B0E9103}"/>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Student Documentation</a:t>
            </a:r>
          </a:p>
        </p:txBody>
      </p:sp>
      <p:sp>
        <p:nvSpPr>
          <p:cNvPr id="6" name="Text Placeholder 3">
            <a:extLst>
              <a:ext uri="{FF2B5EF4-FFF2-40B4-BE49-F238E27FC236}">
                <a16:creationId xmlns:a16="http://schemas.microsoft.com/office/drawing/2014/main" id="{FA2EA4CF-C087-4C42-9387-E417999AE417}"/>
              </a:ext>
            </a:extLst>
          </p:cNvPr>
          <p:cNvSpPr>
            <a:spLocks noGrp="1"/>
          </p:cNvSpPr>
          <p:nvPr>
            <p:ph type="body" sz="half" idx="2"/>
          </p:nvPr>
        </p:nvSpPr>
        <p:spPr>
          <a:xfrm>
            <a:off x="2076989" y="1219895"/>
            <a:ext cx="6801463" cy="5823701"/>
          </a:xfrm>
        </p:spPr>
        <p:txBody>
          <a:bodyPr>
            <a:normAutofit fontScale="85000" lnSpcReduction="20000"/>
          </a:bodyPr>
          <a:lstStyle/>
          <a:p>
            <a:endParaRPr lang="en-US" sz="1100" dirty="0">
              <a:solidFill>
                <a:srgbClr val="0068B3"/>
              </a:solidFill>
            </a:endParaRPr>
          </a:p>
          <a:p>
            <a:pPr marL="342900" indent="-342900">
              <a:buFont typeface="Wingdings" panose="05000000000000000000" pitchFamily="2" charset="2"/>
              <a:buChar char="Ø"/>
            </a:pPr>
            <a:r>
              <a:rPr lang="en-US" sz="2100" dirty="0">
                <a:solidFill>
                  <a:srgbClr val="0068B3"/>
                </a:solidFill>
              </a:rPr>
              <a:t>Student Documentation of E/M Services</a:t>
            </a:r>
          </a:p>
          <a:p>
            <a:pPr marL="742950" lvl="1" indent="-285750">
              <a:buFont typeface="Arial" panose="020B0604020202020204" pitchFamily="34" charset="0"/>
              <a:buChar char="•"/>
            </a:pPr>
            <a:r>
              <a:rPr lang="en-US" sz="1900" dirty="0"/>
              <a:t>Students may document services in the medical record.</a:t>
            </a:r>
          </a:p>
          <a:p>
            <a:pPr marL="742950" lvl="1" indent="-285750">
              <a:buFont typeface="Arial" panose="020B0604020202020204" pitchFamily="34" charset="0"/>
              <a:buChar char="•"/>
            </a:pPr>
            <a:r>
              <a:rPr lang="en-US" sz="1900" dirty="0"/>
              <a:t>The teaching physician must verify in the medical record all student documentation or findings, including history, physical exam, and/or medical decision making.</a:t>
            </a:r>
          </a:p>
          <a:p>
            <a:pPr marL="742950" lvl="1" indent="-285750">
              <a:buFont typeface="Arial" panose="020B0604020202020204" pitchFamily="34" charset="0"/>
              <a:buChar char="•"/>
            </a:pPr>
            <a:r>
              <a:rPr lang="en-US" sz="1900" dirty="0"/>
              <a:t>The teaching physician must </a:t>
            </a:r>
            <a:r>
              <a:rPr lang="en-US" sz="1900" u="sng" dirty="0"/>
              <a:t>personally perform (or re-perform)</a:t>
            </a:r>
            <a:r>
              <a:rPr lang="en-US" sz="1900" dirty="0"/>
              <a:t> the physical exam and medical decision making activities of the E/M service being billed, but may verify any student documentation of them in the medical record, rather than re-documenting this work. </a:t>
            </a:r>
          </a:p>
          <a:p>
            <a:pPr lvl="1"/>
            <a:endParaRPr lang="en-US" sz="1400" dirty="0"/>
          </a:p>
          <a:p>
            <a:pPr marL="342900" indent="-342900">
              <a:buFont typeface="Wingdings" panose="05000000000000000000" pitchFamily="2" charset="2"/>
              <a:buChar char="Ø"/>
            </a:pPr>
            <a:r>
              <a:rPr lang="en-US" sz="2100" dirty="0">
                <a:solidFill>
                  <a:srgbClr val="0068B3"/>
                </a:solidFill>
              </a:rPr>
              <a:t>To ensure that we compliantly bill for these services, the following Student Attestation must be added and signed by the supervising physician:</a:t>
            </a:r>
          </a:p>
          <a:p>
            <a:pPr marL="742950" lvl="1" indent="-285750">
              <a:buFont typeface="Arial" panose="020B0604020202020204" pitchFamily="34" charset="0"/>
              <a:buChar char="•"/>
            </a:pPr>
            <a:r>
              <a:rPr lang="en-US" sz="1900" dirty="0"/>
              <a:t>“I have seen, personally examined and assessed the patient to establish a plan of care.  I have reviewed the medical record and verify that all student documentation or findings, including history, physical exam and/or medical decision making are accurate.  I have performed or re-performed, the physical exam and medical decision making activities to the extent they were conducted by a student.”</a:t>
            </a:r>
            <a:endParaRPr lang="en-US" sz="1900" dirty="0">
              <a:solidFill>
                <a:srgbClr val="0068B3"/>
              </a:solidFill>
            </a:endParaRPr>
          </a:p>
          <a:p>
            <a:endParaRPr lang="en-US" sz="1900" dirty="0">
              <a:solidFill>
                <a:srgbClr val="0068B3"/>
              </a:solidFill>
            </a:endParaRPr>
          </a:p>
          <a:p>
            <a:pPr marL="800100" lvl="1" indent="-342900">
              <a:buFont typeface="Arial" panose="020B0604020202020204" pitchFamily="34" charset="0"/>
              <a:buChar char="•"/>
            </a:pPr>
            <a:endParaRPr lang="en-US" sz="1700" dirty="0">
              <a:solidFill>
                <a:srgbClr val="0068B3"/>
              </a:solidFill>
            </a:endParaRPr>
          </a:p>
          <a:p>
            <a:pPr lvl="1"/>
            <a:endParaRPr lang="en-US" dirty="0"/>
          </a:p>
          <a:p>
            <a:endParaRPr lang="en-US" sz="1600" dirty="0"/>
          </a:p>
          <a:p>
            <a:pPr lvl="1"/>
            <a:r>
              <a:rPr lang="en-US" sz="1600" dirty="0">
                <a:solidFill>
                  <a:srgbClr val="0068B3"/>
                </a:solidFill>
              </a:rPr>
              <a:t>	</a:t>
            </a:r>
          </a:p>
        </p:txBody>
      </p:sp>
    </p:spTree>
    <p:extLst>
      <p:ext uri="{BB962C8B-B14F-4D97-AF65-F5344CB8AC3E}">
        <p14:creationId xmlns:p14="http://schemas.microsoft.com/office/powerpoint/2010/main" val="22314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A4285C8-6CE1-4B8F-98A6-4D443C91314D}"/>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Non-Physician Practitioners</a:t>
            </a:r>
          </a:p>
        </p:txBody>
      </p:sp>
      <p:sp>
        <p:nvSpPr>
          <p:cNvPr id="7" name="Text Placeholder 3">
            <a:extLst>
              <a:ext uri="{FF2B5EF4-FFF2-40B4-BE49-F238E27FC236}">
                <a16:creationId xmlns:a16="http://schemas.microsoft.com/office/drawing/2014/main" id="{A2B0BBDA-C892-441F-ADDA-E28112E555A8}"/>
              </a:ext>
            </a:extLst>
          </p:cNvPr>
          <p:cNvSpPr>
            <a:spLocks noGrp="1"/>
          </p:cNvSpPr>
          <p:nvPr>
            <p:ph type="body" sz="half" idx="2"/>
          </p:nvPr>
        </p:nvSpPr>
        <p:spPr>
          <a:xfrm>
            <a:off x="2117436" y="1457609"/>
            <a:ext cx="6832600" cy="5400392"/>
          </a:xfrm>
        </p:spPr>
        <p:txBody>
          <a:bodyPr>
            <a:normAutofit fontScale="92500" lnSpcReduction="10000"/>
          </a:bodyPr>
          <a:lstStyle/>
          <a:p>
            <a:pPr marL="342900" indent="-342900">
              <a:buFont typeface="Wingdings" panose="05000000000000000000" pitchFamily="2" charset="2"/>
              <a:buChar char="Ø"/>
            </a:pPr>
            <a:r>
              <a:rPr lang="en-US" sz="1800" dirty="0">
                <a:solidFill>
                  <a:srgbClr val="0068B3"/>
                </a:solidFill>
              </a:rPr>
              <a:t>Incident-to services </a:t>
            </a:r>
            <a:r>
              <a:rPr lang="en-US" sz="1800" dirty="0"/>
              <a:t>are billed under the M.D., paid at 100% of the M.D. fee schedule.</a:t>
            </a:r>
          </a:p>
          <a:p>
            <a:pPr marL="742950" lvl="1" indent="-285750">
              <a:buFont typeface="Arial" panose="020B0604020202020204" pitchFamily="34" charset="0"/>
              <a:buChar char="•"/>
            </a:pPr>
            <a:r>
              <a:rPr lang="en-US" sz="1600" dirty="0"/>
              <a:t>Private office, outpatient only. No hospital outpatients, inpatients, emergency department patients.</a:t>
            </a:r>
          </a:p>
          <a:p>
            <a:pPr marL="742950" lvl="1" indent="-285750">
              <a:buFont typeface="Arial" panose="020B0604020202020204" pitchFamily="34" charset="0"/>
              <a:buChar char="•"/>
            </a:pPr>
            <a:r>
              <a:rPr lang="en-US" sz="1600" dirty="0"/>
              <a:t>Follow-up/established patients only. No new patients.</a:t>
            </a:r>
          </a:p>
          <a:p>
            <a:pPr marL="742950" lvl="1" indent="-285750">
              <a:buFont typeface="Arial" panose="020B0604020202020204" pitchFamily="34" charset="0"/>
              <a:buChar char="•"/>
            </a:pPr>
            <a:r>
              <a:rPr lang="en-US" sz="1600" dirty="0"/>
              <a:t>Requires “direct supervision” by physician.</a:t>
            </a:r>
          </a:p>
          <a:p>
            <a:pPr marL="742950" lvl="1" indent="-285750">
              <a:buFont typeface="Arial" panose="020B0604020202020204" pitchFamily="34" charset="0"/>
              <a:buChar char="•"/>
            </a:pPr>
            <a:r>
              <a:rPr lang="en-US" sz="1600" dirty="0"/>
              <a:t>“Direct supervision” means the doctor must be present in the office suite, immediately available to provide service if needed.</a:t>
            </a:r>
          </a:p>
          <a:p>
            <a:pPr marL="742950" lvl="1" indent="-285750">
              <a:buFont typeface="Arial" panose="020B0604020202020204" pitchFamily="34" charset="0"/>
              <a:buChar char="•"/>
            </a:pPr>
            <a:r>
              <a:rPr lang="en-US" sz="1600" dirty="0"/>
              <a:t>NPP documents service in medical record; M.D. does not need to sign. </a:t>
            </a:r>
          </a:p>
          <a:p>
            <a:pPr lvl="1"/>
            <a:endParaRPr lang="en-US" sz="800" dirty="0"/>
          </a:p>
          <a:p>
            <a:pPr marL="342900" indent="-342900">
              <a:buFont typeface="Wingdings" panose="05000000000000000000" pitchFamily="2" charset="2"/>
              <a:buChar char="Ø"/>
            </a:pPr>
            <a:r>
              <a:rPr lang="en-US" sz="1800" dirty="0">
                <a:solidFill>
                  <a:srgbClr val="0068B3"/>
                </a:solidFill>
              </a:rPr>
              <a:t>Direct billing </a:t>
            </a:r>
            <a:r>
              <a:rPr lang="en-US" sz="1800" dirty="0"/>
              <a:t>is billed under the NPP, paid at 85% of the M.D. fee schedule.</a:t>
            </a:r>
          </a:p>
          <a:p>
            <a:pPr marL="742950" lvl="1" indent="-285750">
              <a:buFont typeface="Arial" panose="020B0604020202020204" pitchFamily="34" charset="0"/>
              <a:buChar char="•"/>
            </a:pPr>
            <a:r>
              <a:rPr lang="en-US" sz="1600" dirty="0"/>
              <a:t>Not site-restricted; may be inpatient, outpatient, office, hospital, etc.</a:t>
            </a:r>
          </a:p>
          <a:p>
            <a:pPr marL="742950" lvl="1" indent="-285750">
              <a:buFont typeface="Arial" panose="020B0604020202020204" pitchFamily="34" charset="0"/>
              <a:buChar char="•"/>
            </a:pPr>
            <a:r>
              <a:rPr lang="en-US" sz="1600" dirty="0"/>
              <a:t>New or follow-up/established patient.</a:t>
            </a:r>
          </a:p>
          <a:p>
            <a:pPr marL="742950" lvl="1" indent="-285750">
              <a:buFont typeface="Arial" panose="020B0604020202020204" pitchFamily="34" charset="0"/>
              <a:buChar char="•"/>
            </a:pPr>
            <a:r>
              <a:rPr lang="en-US" sz="1600" dirty="0"/>
              <a:t>Requires “general supervision” by M.D.</a:t>
            </a:r>
          </a:p>
          <a:p>
            <a:pPr marL="742950" lvl="1" indent="-285750">
              <a:buFont typeface="Arial" panose="020B0604020202020204" pitchFamily="34" charset="0"/>
              <a:buChar char="•"/>
            </a:pPr>
            <a:r>
              <a:rPr lang="en-US" sz="1600" dirty="0"/>
              <a:t>“General supervision” includes the attending physician’s overall direction and control of the training and equipment, but the physician’s presence is not required during the diagnostic procedure.  The physician does not have to be present when the service is performed.</a:t>
            </a:r>
          </a:p>
          <a:p>
            <a:pPr lvl="1"/>
            <a:endParaRPr lang="en-US" sz="1600" dirty="0"/>
          </a:p>
          <a:p>
            <a:pPr marL="342900" indent="-342900">
              <a:buFont typeface="Wingdings" panose="05000000000000000000" pitchFamily="2" charset="2"/>
              <a:buChar char="Ø"/>
            </a:pPr>
            <a:endParaRPr lang="en-US" sz="1800" dirty="0"/>
          </a:p>
          <a:p>
            <a:r>
              <a:rPr lang="en-US" sz="1600" dirty="0">
                <a:solidFill>
                  <a:srgbClr val="0068B3"/>
                </a:solidFill>
              </a:rPr>
              <a:t>	</a:t>
            </a:r>
          </a:p>
        </p:txBody>
      </p:sp>
    </p:spTree>
    <p:extLst>
      <p:ext uri="{BB962C8B-B14F-4D97-AF65-F5344CB8AC3E}">
        <p14:creationId xmlns:p14="http://schemas.microsoft.com/office/powerpoint/2010/main" val="3252695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20AFE27-B49F-4809-B327-3F37AA56C6AD}"/>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Non-Physician Practitioners</a:t>
            </a:r>
          </a:p>
        </p:txBody>
      </p:sp>
      <p:sp>
        <p:nvSpPr>
          <p:cNvPr id="3" name="Text Placeholder 3">
            <a:extLst>
              <a:ext uri="{FF2B5EF4-FFF2-40B4-BE49-F238E27FC236}">
                <a16:creationId xmlns:a16="http://schemas.microsoft.com/office/drawing/2014/main" id="{76DC06DC-7F93-4024-951C-EA8404CB702F}"/>
              </a:ext>
            </a:extLst>
          </p:cNvPr>
          <p:cNvSpPr>
            <a:spLocks noGrp="1"/>
          </p:cNvSpPr>
          <p:nvPr>
            <p:ph type="body" sz="half" idx="2"/>
          </p:nvPr>
        </p:nvSpPr>
        <p:spPr>
          <a:xfrm>
            <a:off x="2117436" y="1575395"/>
            <a:ext cx="6832600" cy="4535695"/>
          </a:xfrm>
        </p:spPr>
        <p:txBody>
          <a:bodyPr>
            <a:normAutofit/>
          </a:bodyPr>
          <a:lstStyle/>
          <a:p>
            <a:pPr marL="342900" indent="-342900">
              <a:buFont typeface="Wingdings" panose="05000000000000000000" pitchFamily="2" charset="2"/>
              <a:buChar char="Ø"/>
            </a:pPr>
            <a:r>
              <a:rPr lang="en-US" sz="1800" dirty="0">
                <a:solidFill>
                  <a:srgbClr val="0068B3"/>
                </a:solidFill>
              </a:rPr>
              <a:t>Shared billing </a:t>
            </a:r>
            <a:r>
              <a:rPr lang="en-US" sz="1800" dirty="0"/>
              <a:t>applies when NPP and M. D. are members of the same group, and the combined service is billed either under the NPP’s or M.D.’s number.</a:t>
            </a:r>
          </a:p>
          <a:p>
            <a:pPr marL="742950" lvl="1" indent="-285750">
              <a:buFont typeface="Arial" panose="020B0604020202020204" pitchFamily="34" charset="0"/>
              <a:buChar char="•"/>
            </a:pPr>
            <a:r>
              <a:rPr lang="en-US" sz="1600" dirty="0"/>
              <a:t>Not site-restricted; may be inpatient, outpatient, office, hospital, etc.</a:t>
            </a:r>
          </a:p>
          <a:p>
            <a:pPr marL="742950" lvl="1" indent="-285750">
              <a:buFont typeface="Arial" panose="020B0604020202020204" pitchFamily="34" charset="0"/>
              <a:buChar char="•"/>
            </a:pPr>
            <a:r>
              <a:rPr lang="en-US" sz="1600" dirty="0"/>
              <a:t>E/M services only.</a:t>
            </a:r>
          </a:p>
          <a:p>
            <a:pPr marL="742950" lvl="1" indent="-285750">
              <a:buFont typeface="Arial" panose="020B0604020202020204" pitchFamily="34" charset="0"/>
              <a:buChar char="•"/>
            </a:pPr>
            <a:r>
              <a:rPr lang="en-US" sz="1600" dirty="0"/>
              <a:t>No critical care, no SNG, no procedures, no consults.</a:t>
            </a:r>
          </a:p>
          <a:p>
            <a:pPr marL="742950" lvl="1" indent="-285750">
              <a:buFont typeface="Arial" panose="020B0604020202020204" pitchFamily="34" charset="0"/>
              <a:buChar char="•"/>
            </a:pPr>
            <a:r>
              <a:rPr lang="en-US" sz="1600" dirty="0"/>
              <a:t>M.S. must provide face-to-face portion of E/M encounter.</a:t>
            </a:r>
          </a:p>
          <a:p>
            <a:pPr marL="742950" lvl="1" indent="-285750">
              <a:buFont typeface="Arial" panose="020B0604020202020204" pitchFamily="34" charset="0"/>
              <a:buChar char="•"/>
            </a:pPr>
            <a:r>
              <a:rPr lang="en-US" sz="1600" dirty="0"/>
              <a:t>If incident-to requirements are not met, then must bill under the NPP’s number. Local health insurers have adopted this as their incident-to policy. Medicare has a separate policy that should be followed for Medicare patients.</a:t>
            </a:r>
          </a:p>
          <a:p>
            <a:pPr lvl="1"/>
            <a:r>
              <a:rPr lang="en-US" sz="2000" dirty="0"/>
              <a:t> </a:t>
            </a:r>
          </a:p>
          <a:p>
            <a:r>
              <a:rPr lang="en-US" sz="1600" dirty="0">
                <a:solidFill>
                  <a:srgbClr val="0068B3"/>
                </a:solidFill>
              </a:rPr>
              <a:t>	</a:t>
            </a:r>
          </a:p>
        </p:txBody>
      </p:sp>
    </p:spTree>
    <p:extLst>
      <p:ext uri="{BB962C8B-B14F-4D97-AF65-F5344CB8AC3E}">
        <p14:creationId xmlns:p14="http://schemas.microsoft.com/office/powerpoint/2010/main" val="595507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CF707-485A-481C-BECB-E476A714D899}"/>
              </a:ext>
            </a:extLst>
          </p:cNvPr>
          <p:cNvSpPr>
            <a:spLocks noGrp="1"/>
          </p:cNvSpPr>
          <p:nvPr>
            <p:ph type="title"/>
          </p:nvPr>
        </p:nvSpPr>
        <p:spPr/>
        <p:txBody>
          <a:bodyPr/>
          <a:lstStyle/>
          <a:p>
            <a:pPr algn="ctr"/>
            <a:r>
              <a:rPr lang="en-US" dirty="0"/>
              <a:t>Parts of the Compliance Plan</a:t>
            </a:r>
          </a:p>
        </p:txBody>
      </p:sp>
      <p:sp>
        <p:nvSpPr>
          <p:cNvPr id="3" name="Content Placeholder 2">
            <a:extLst>
              <a:ext uri="{FF2B5EF4-FFF2-40B4-BE49-F238E27FC236}">
                <a16:creationId xmlns:a16="http://schemas.microsoft.com/office/drawing/2014/main" id="{F1C4BA7D-A072-4EB8-94F2-401DEC25C2FC}"/>
              </a:ext>
            </a:extLst>
          </p:cNvPr>
          <p:cNvSpPr>
            <a:spLocks noGrp="1"/>
          </p:cNvSpPr>
          <p:nvPr>
            <p:ph idx="1"/>
          </p:nvPr>
        </p:nvSpPr>
        <p:spPr/>
        <p:txBody>
          <a:bodyPr>
            <a:normAutofit/>
          </a:bodyPr>
          <a:lstStyle/>
          <a:p>
            <a:pPr marL="514350" indent="-514350">
              <a:lnSpc>
                <a:spcPct val="150000"/>
              </a:lnSpc>
              <a:buFont typeface="+mj-lt"/>
              <a:buAutoNum type="romanUcPeriod"/>
            </a:pPr>
            <a:r>
              <a:rPr lang="en-US" dirty="0"/>
              <a:t>Introduction</a:t>
            </a:r>
          </a:p>
          <a:p>
            <a:pPr marL="514350" indent="-514350">
              <a:buFont typeface="+mj-lt"/>
              <a:buAutoNum type="romanUcPeriod"/>
            </a:pPr>
            <a:r>
              <a:rPr lang="en-US" dirty="0"/>
              <a:t>UBMD Affiliated Practice Corporations &amp; Compliance Office Staff </a:t>
            </a:r>
          </a:p>
          <a:p>
            <a:pPr marL="514350" indent="-514350">
              <a:lnSpc>
                <a:spcPct val="150000"/>
              </a:lnSpc>
              <a:buFont typeface="+mj-lt"/>
              <a:buAutoNum type="romanUcPeriod"/>
            </a:pPr>
            <a:r>
              <a:rPr lang="en-US" dirty="0"/>
              <a:t>Elements of an Effective Compliance Plan</a:t>
            </a:r>
          </a:p>
          <a:p>
            <a:pPr marL="514350" indent="-514350">
              <a:lnSpc>
                <a:spcPct val="150000"/>
              </a:lnSpc>
              <a:buFont typeface="+mj-lt"/>
              <a:buAutoNum type="romanUcPeriod"/>
            </a:pPr>
            <a:r>
              <a:rPr lang="en-US" dirty="0"/>
              <a:t>Code of Conduct</a:t>
            </a:r>
          </a:p>
          <a:p>
            <a:pPr marL="514350" indent="-514350">
              <a:lnSpc>
                <a:spcPct val="150000"/>
              </a:lnSpc>
              <a:buFont typeface="+mj-lt"/>
              <a:buAutoNum type="romanUcPeriod"/>
            </a:pPr>
            <a:r>
              <a:rPr lang="en-US" dirty="0"/>
              <a:t>Policies</a:t>
            </a:r>
          </a:p>
          <a:p>
            <a:pPr marL="514350" indent="-514350">
              <a:lnSpc>
                <a:spcPct val="150000"/>
              </a:lnSpc>
              <a:buFont typeface="+mj-lt"/>
              <a:buAutoNum type="romanUcPeriod"/>
            </a:pPr>
            <a:r>
              <a:rPr lang="en-US" dirty="0"/>
              <a:t>Summary of Pertinent Laws, Rules &amp; Regulations</a:t>
            </a:r>
          </a:p>
          <a:p>
            <a:pPr marL="514350" indent="-514350">
              <a:lnSpc>
                <a:spcPct val="160000"/>
              </a:lnSpc>
              <a:buFont typeface="+mj-lt"/>
              <a:buAutoNum type="romanUcPeriod"/>
            </a:pPr>
            <a:r>
              <a:rPr lang="en-US" dirty="0"/>
              <a:t>Revisions to the Compliance Plan</a:t>
            </a:r>
          </a:p>
          <a:p>
            <a:pPr marL="0" indent="0">
              <a:lnSpc>
                <a:spcPct val="160000"/>
              </a:lnSpc>
              <a:buNone/>
            </a:pPr>
            <a:r>
              <a:rPr lang="en-US" dirty="0"/>
              <a:t>Attachments</a:t>
            </a:r>
          </a:p>
          <a:p>
            <a:pPr marL="514350" indent="-514350">
              <a:buFont typeface="+mj-lt"/>
              <a:buAutoNum type="romanUcPeriod"/>
            </a:pPr>
            <a:endParaRPr lang="en-US" dirty="0"/>
          </a:p>
          <a:p>
            <a:pPr marL="514350" indent="-514350">
              <a:buFont typeface="+mj-lt"/>
              <a:buAutoNum type="romanUcPeriod"/>
            </a:pPr>
            <a:endParaRPr lang="en-US" dirty="0"/>
          </a:p>
        </p:txBody>
      </p:sp>
    </p:spTree>
    <p:extLst>
      <p:ext uri="{BB962C8B-B14F-4D97-AF65-F5344CB8AC3E}">
        <p14:creationId xmlns:p14="http://schemas.microsoft.com/office/powerpoint/2010/main" val="3442169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B896B86-08A4-4E2A-8237-9E050013B24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Scribes</a:t>
            </a:r>
          </a:p>
        </p:txBody>
      </p:sp>
      <p:sp>
        <p:nvSpPr>
          <p:cNvPr id="6" name="Text Placeholder 3">
            <a:extLst>
              <a:ext uri="{FF2B5EF4-FFF2-40B4-BE49-F238E27FC236}">
                <a16:creationId xmlns:a16="http://schemas.microsoft.com/office/drawing/2014/main" id="{D3B2BE7B-2F6C-4153-9274-181395519AD8}"/>
              </a:ext>
            </a:extLst>
          </p:cNvPr>
          <p:cNvSpPr>
            <a:spLocks noGrp="1"/>
          </p:cNvSpPr>
          <p:nvPr>
            <p:ph type="body" sz="half" idx="2"/>
          </p:nvPr>
        </p:nvSpPr>
        <p:spPr>
          <a:xfrm>
            <a:off x="2117436" y="1186005"/>
            <a:ext cx="7026564" cy="5671996"/>
          </a:xfrm>
        </p:spPr>
        <p:txBody>
          <a:bodyPr>
            <a:normAutofit fontScale="62500" lnSpcReduction="20000"/>
          </a:bodyPr>
          <a:lstStyle/>
          <a:p>
            <a:pPr marL="342900" indent="-342900">
              <a:buFont typeface="Wingdings" panose="05000000000000000000" pitchFamily="2" charset="2"/>
              <a:buChar char="Ø"/>
            </a:pPr>
            <a:r>
              <a:rPr lang="en-US" sz="2900" dirty="0"/>
              <a:t>Residents, interns &amp; fellows may NOT act as scribes.</a:t>
            </a:r>
          </a:p>
          <a:p>
            <a:endParaRPr lang="en-US" dirty="0"/>
          </a:p>
          <a:p>
            <a:pPr marL="342900" indent="-342900">
              <a:buFont typeface="Wingdings" panose="05000000000000000000" pitchFamily="2" charset="2"/>
              <a:buChar char="Ø"/>
            </a:pPr>
            <a:r>
              <a:rPr lang="en-US" sz="2900" dirty="0"/>
              <a:t>Ancillary providers (NPs, PAs, MAs, RNs) &amp; other staff MAY </a:t>
            </a:r>
            <a:r>
              <a:rPr lang="en-US" sz="2600" dirty="0"/>
              <a:t>serve as scribes.</a:t>
            </a:r>
          </a:p>
          <a:p>
            <a:endParaRPr lang="en-US" dirty="0"/>
          </a:p>
          <a:p>
            <a:pPr marL="342900" indent="-342900">
              <a:buFont typeface="Wingdings" panose="05000000000000000000" pitchFamily="2" charset="2"/>
              <a:buChar char="Ø"/>
            </a:pPr>
            <a:r>
              <a:rPr lang="en-US" sz="2900" dirty="0"/>
              <a:t>Medical students MAY act as scribes recording the actions &amp; words in real time.</a:t>
            </a:r>
          </a:p>
          <a:p>
            <a:pPr marL="800100" lvl="1" indent="-342900">
              <a:buFont typeface="Arial" panose="020B0604020202020204" pitchFamily="34" charset="0"/>
              <a:buChar char="•"/>
            </a:pPr>
            <a:r>
              <a:rPr lang="en-US" sz="2400" dirty="0"/>
              <a:t>They must not be seeing the patient in any clinical capacity, and may not interject their own observations or impressions.</a:t>
            </a:r>
          </a:p>
          <a:p>
            <a:pPr marL="800100" lvl="1" indent="-342900">
              <a:buFont typeface="Arial" panose="020B0604020202020204" pitchFamily="34" charset="0"/>
              <a:buChar char="•"/>
            </a:pPr>
            <a:r>
              <a:rPr lang="en-US" sz="2400" dirty="0"/>
              <a:t>Do not confuse this ability to scribe with the medical student’s ability to individually document information for a billable service.</a:t>
            </a:r>
          </a:p>
          <a:p>
            <a:pPr lvl="2"/>
            <a:endParaRPr lang="en-US" sz="1400" dirty="0"/>
          </a:p>
          <a:p>
            <a:pPr marL="342900" indent="-342900">
              <a:buFont typeface="Wingdings" panose="05000000000000000000" pitchFamily="2" charset="2"/>
              <a:buChar char="Ø"/>
            </a:pPr>
            <a:r>
              <a:rPr lang="en-US" sz="2900" dirty="0"/>
              <a:t>Anyone acting as a scribe must receive appropriate compliance &amp; computer training, review the UBMD scribe policy &amp; sign the Scribe Agreement (Attachment B).</a:t>
            </a:r>
          </a:p>
          <a:p>
            <a:endParaRPr lang="en-US" dirty="0"/>
          </a:p>
          <a:p>
            <a:pPr marL="342900" indent="-342900">
              <a:buFont typeface="Wingdings" panose="05000000000000000000" pitchFamily="2" charset="2"/>
              <a:buChar char="Ø"/>
            </a:pPr>
            <a:r>
              <a:rPr lang="en-US" sz="2900" dirty="0"/>
              <a:t>A scribed note must accurately reflect the services provided for any given date of services.  </a:t>
            </a:r>
          </a:p>
          <a:p>
            <a:pPr marL="800100" lvl="1" indent="-342900">
              <a:buFont typeface="Arial" panose="020B0604020202020204" pitchFamily="34" charset="0"/>
              <a:buChar char="•"/>
            </a:pPr>
            <a:r>
              <a:rPr lang="en-US" sz="2400" dirty="0"/>
              <a:t>The billing provider is responsible for the content of the scribed note.</a:t>
            </a:r>
          </a:p>
          <a:p>
            <a:pPr lvl="1"/>
            <a:endParaRPr lang="en-US" sz="1400" dirty="0"/>
          </a:p>
          <a:p>
            <a:pPr marL="342900" indent="-342900">
              <a:buFont typeface="Wingdings" panose="05000000000000000000" pitchFamily="2" charset="2"/>
              <a:buChar char="Ø"/>
            </a:pPr>
            <a:r>
              <a:rPr lang="en-US" sz="2900" dirty="0"/>
              <a:t>A scribed note can be hand-written and scanned or typed/created directly in the EMR.</a:t>
            </a:r>
          </a:p>
          <a:p>
            <a:endParaRPr lang="en-US" sz="1300" dirty="0"/>
          </a:p>
          <a:p>
            <a:pPr marL="342900" indent="-342900">
              <a:buFont typeface="Wingdings" panose="05000000000000000000" pitchFamily="2" charset="2"/>
              <a:buChar char="Ø"/>
            </a:pPr>
            <a:r>
              <a:rPr lang="en-US" sz="2900" dirty="0"/>
              <a:t>A Scribe Agreement should be completed by anyone acting as a scribe.</a:t>
            </a:r>
          </a:p>
          <a:p>
            <a:endParaRPr lang="en-US" sz="2000" dirty="0">
              <a:solidFill>
                <a:srgbClr val="0068B3"/>
              </a:solidFill>
            </a:endParaRPr>
          </a:p>
          <a:p>
            <a:r>
              <a:rPr lang="en-US" sz="1600" dirty="0">
                <a:solidFill>
                  <a:srgbClr val="0068B3"/>
                </a:solidFill>
              </a:rPr>
              <a:t>	</a:t>
            </a:r>
          </a:p>
        </p:txBody>
      </p:sp>
    </p:spTree>
    <p:extLst>
      <p:ext uri="{BB962C8B-B14F-4D97-AF65-F5344CB8AC3E}">
        <p14:creationId xmlns:p14="http://schemas.microsoft.com/office/powerpoint/2010/main" val="2794122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Electronic </a:t>
            </a:r>
            <a:br>
              <a:rPr lang="en-US" sz="4000" dirty="0">
                <a:solidFill>
                  <a:srgbClr val="7D7C7D"/>
                </a:solidFill>
              </a:rPr>
            </a:br>
            <a:r>
              <a:rPr lang="en-US" sz="4000" dirty="0">
                <a:solidFill>
                  <a:srgbClr val="7D7C7D"/>
                </a:solidFill>
              </a:rPr>
              <a:t>Medical Records</a:t>
            </a:r>
          </a:p>
        </p:txBody>
      </p:sp>
    </p:spTree>
    <p:extLst>
      <p:ext uri="{BB962C8B-B14F-4D97-AF65-F5344CB8AC3E}">
        <p14:creationId xmlns:p14="http://schemas.microsoft.com/office/powerpoint/2010/main" val="343784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EAD557F-0C08-4806-8D6A-F9C6F63F8BA0}"/>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The Medical Record</a:t>
            </a:r>
          </a:p>
        </p:txBody>
      </p:sp>
      <p:sp>
        <p:nvSpPr>
          <p:cNvPr id="6" name="Text Placeholder 3">
            <a:extLst>
              <a:ext uri="{FF2B5EF4-FFF2-40B4-BE49-F238E27FC236}">
                <a16:creationId xmlns:a16="http://schemas.microsoft.com/office/drawing/2014/main" id="{72E87EC4-4B53-4505-9D61-BF5C73E2B224}"/>
              </a:ext>
            </a:extLst>
          </p:cNvPr>
          <p:cNvSpPr>
            <a:spLocks noGrp="1"/>
          </p:cNvSpPr>
          <p:nvPr>
            <p:ph type="body" sz="half" idx="2"/>
          </p:nvPr>
        </p:nvSpPr>
        <p:spPr>
          <a:xfrm>
            <a:off x="2117435" y="1213164"/>
            <a:ext cx="6936029" cy="5567882"/>
          </a:xfrm>
        </p:spPr>
        <p:txBody>
          <a:bodyPr>
            <a:normAutofit/>
          </a:bodyPr>
          <a:lstStyle/>
          <a:p>
            <a:pPr marL="342900" indent="-342900">
              <a:buFont typeface="Wingdings" panose="05000000000000000000" pitchFamily="2" charset="2"/>
              <a:buChar char="Ø"/>
            </a:pPr>
            <a:r>
              <a:rPr lang="en-US" sz="1800" dirty="0">
                <a:solidFill>
                  <a:srgbClr val="0068B3"/>
                </a:solidFill>
              </a:rPr>
              <a:t>The record should contain sufficient information to:</a:t>
            </a:r>
          </a:p>
          <a:p>
            <a:pPr marL="742950" lvl="1" indent="-285750">
              <a:buFont typeface="Arial" panose="020B0604020202020204" pitchFamily="34" charset="0"/>
              <a:buChar char="•"/>
            </a:pPr>
            <a:r>
              <a:rPr lang="en-US" sz="1600" dirty="0"/>
              <a:t>Identify the patient;</a:t>
            </a:r>
          </a:p>
          <a:p>
            <a:pPr marL="742950" lvl="1" indent="-285750">
              <a:buFont typeface="Arial" panose="020B0604020202020204" pitchFamily="34" charset="0"/>
              <a:buChar char="•"/>
            </a:pPr>
            <a:r>
              <a:rPr lang="en-US" sz="1600" dirty="0"/>
              <a:t>Support the Diagnosis(es);</a:t>
            </a:r>
          </a:p>
          <a:p>
            <a:pPr marL="742950" lvl="1" indent="-285750">
              <a:buFont typeface="Arial" panose="020B0604020202020204" pitchFamily="34" charset="0"/>
              <a:buChar char="•"/>
            </a:pPr>
            <a:r>
              <a:rPr lang="en-US" sz="1600" dirty="0"/>
              <a:t>Justify treatment and facilitate the continuity of patient care.</a:t>
            </a:r>
          </a:p>
          <a:p>
            <a:pPr lvl="1"/>
            <a:endParaRPr lang="en-US" sz="1000" dirty="0"/>
          </a:p>
          <a:p>
            <a:pPr marL="342900" indent="-342900">
              <a:buFont typeface="Wingdings" panose="05000000000000000000" pitchFamily="2" charset="2"/>
              <a:buChar char="Ø"/>
            </a:pPr>
            <a:r>
              <a:rPr lang="en-US" sz="1800" dirty="0">
                <a:solidFill>
                  <a:srgbClr val="0068B3"/>
                </a:solidFill>
              </a:rPr>
              <a:t>Providers are </a:t>
            </a:r>
            <a:r>
              <a:rPr lang="en-US" sz="1800" dirty="0">
                <a:solidFill>
                  <a:srgbClr val="FF0000"/>
                </a:solidFill>
              </a:rPr>
              <a:t>prohibited</a:t>
            </a:r>
            <a:r>
              <a:rPr lang="en-US" sz="1800" dirty="0">
                <a:solidFill>
                  <a:srgbClr val="0068B3"/>
                </a:solidFill>
              </a:rPr>
              <a:t> from allowing others to use their password or sign their notes.</a:t>
            </a:r>
          </a:p>
          <a:p>
            <a:endParaRPr lang="en-US" sz="1000" dirty="0">
              <a:solidFill>
                <a:srgbClr val="0068B3"/>
              </a:solidFill>
            </a:endParaRPr>
          </a:p>
          <a:p>
            <a:pPr marL="342900" indent="-342900">
              <a:buFont typeface="Wingdings" panose="05000000000000000000" pitchFamily="2" charset="2"/>
              <a:buChar char="Ø"/>
            </a:pPr>
            <a:r>
              <a:rPr lang="en-US" sz="1800" dirty="0">
                <a:solidFill>
                  <a:srgbClr val="0068B3"/>
                </a:solidFill>
              </a:rPr>
              <a:t>The record should clearly identify author &amp; date of all entries.</a:t>
            </a:r>
          </a:p>
          <a:p>
            <a:endParaRPr lang="en-US" sz="1000" dirty="0">
              <a:solidFill>
                <a:srgbClr val="0068B3"/>
              </a:solidFill>
            </a:endParaRPr>
          </a:p>
          <a:p>
            <a:pPr marL="342900" indent="-342900">
              <a:buFont typeface="Wingdings" panose="05000000000000000000" pitchFamily="2" charset="2"/>
              <a:buChar char="Ø"/>
            </a:pPr>
            <a:r>
              <a:rPr lang="en-US" sz="1800" dirty="0">
                <a:solidFill>
                  <a:srgbClr val="0068B3"/>
                </a:solidFill>
              </a:rPr>
              <a:t>Providers are responsible for citing &amp; summarizing applicable lab data, pathology and radiology reports rather than copy such reports in their entirety in the notes.</a:t>
            </a:r>
          </a:p>
          <a:p>
            <a:endParaRPr lang="en-US" sz="1000" dirty="0">
              <a:solidFill>
                <a:srgbClr val="0068B3"/>
              </a:solidFill>
            </a:endParaRPr>
          </a:p>
          <a:p>
            <a:pPr marL="342900" indent="-342900">
              <a:buFont typeface="Wingdings" panose="05000000000000000000" pitchFamily="2" charset="2"/>
              <a:buChar char="Ø"/>
            </a:pPr>
            <a:r>
              <a:rPr lang="en-US" sz="1800" dirty="0">
                <a:solidFill>
                  <a:srgbClr val="0068B3"/>
                </a:solidFill>
              </a:rPr>
              <a:t>Providers are responsible for correcting any errors identified within their own document, via a dated amendment if note is already signed.</a:t>
            </a:r>
          </a:p>
          <a:p>
            <a:endParaRPr lang="en-US" sz="1000" dirty="0">
              <a:solidFill>
                <a:srgbClr val="0068B3"/>
              </a:solidFill>
            </a:endParaRPr>
          </a:p>
          <a:p>
            <a:pPr marL="342900" indent="-342900">
              <a:buFont typeface="Wingdings" panose="05000000000000000000" pitchFamily="2" charset="2"/>
              <a:buChar char="Ø"/>
            </a:pPr>
            <a:r>
              <a:rPr lang="en-US" sz="1800" dirty="0">
                <a:solidFill>
                  <a:srgbClr val="0068B3"/>
                </a:solidFill>
              </a:rPr>
              <a:t>Providers are required to document in compliance with all federal, state &amp; local laws, as well as UBMD policy.</a:t>
            </a:r>
          </a:p>
          <a:p>
            <a:endParaRPr lang="en-US" sz="1000" dirty="0">
              <a:solidFill>
                <a:srgbClr val="0068B3"/>
              </a:solidFill>
            </a:endParaRPr>
          </a:p>
          <a:p>
            <a:pPr marL="342900" indent="-342900">
              <a:buFont typeface="Wingdings" panose="05000000000000000000" pitchFamily="2" charset="2"/>
              <a:buChar char="Ø"/>
            </a:pPr>
            <a:endParaRPr lang="en-US" sz="2000" dirty="0">
              <a:solidFill>
                <a:srgbClr val="0068B3"/>
              </a:solidFill>
            </a:endParaRPr>
          </a:p>
          <a:p>
            <a:pPr marL="342900" indent="-342900">
              <a:buFont typeface="Wingdings" panose="05000000000000000000" pitchFamily="2" charset="2"/>
              <a:buChar char="Ø"/>
            </a:pPr>
            <a:endParaRPr lang="en-US" sz="2000" dirty="0">
              <a:solidFill>
                <a:srgbClr val="0068B3"/>
              </a:solidFill>
            </a:endParaRPr>
          </a:p>
          <a:p>
            <a:endParaRPr lang="en-US" sz="1600" dirty="0">
              <a:solidFill>
                <a:srgbClr val="0068B3"/>
              </a:solidFill>
            </a:endParaRPr>
          </a:p>
        </p:txBody>
      </p:sp>
    </p:spTree>
    <p:extLst>
      <p:ext uri="{BB962C8B-B14F-4D97-AF65-F5344CB8AC3E}">
        <p14:creationId xmlns:p14="http://schemas.microsoft.com/office/powerpoint/2010/main" val="3181766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060755C-AB70-44F1-8248-27E38DE63DAF}"/>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The Medical Record</a:t>
            </a:r>
          </a:p>
        </p:txBody>
      </p:sp>
      <p:sp>
        <p:nvSpPr>
          <p:cNvPr id="6" name="Text Placeholder 3">
            <a:extLst>
              <a:ext uri="{FF2B5EF4-FFF2-40B4-BE49-F238E27FC236}">
                <a16:creationId xmlns:a16="http://schemas.microsoft.com/office/drawing/2014/main" id="{13DCF71C-6F08-40E1-9901-BAABADC3AE5E}"/>
              </a:ext>
            </a:extLst>
          </p:cNvPr>
          <p:cNvSpPr>
            <a:spLocks noGrp="1"/>
          </p:cNvSpPr>
          <p:nvPr>
            <p:ph type="body" sz="half" idx="2"/>
          </p:nvPr>
        </p:nvSpPr>
        <p:spPr>
          <a:xfrm>
            <a:off x="2117436" y="1376218"/>
            <a:ext cx="6832600" cy="5237018"/>
          </a:xfrm>
        </p:spPr>
        <p:txBody>
          <a:bodyPr>
            <a:normAutofit/>
          </a:bodyPr>
          <a:lstStyle/>
          <a:p>
            <a:pPr marL="342900" indent="-342900">
              <a:buFont typeface="Wingdings" panose="05000000000000000000" pitchFamily="2" charset="2"/>
              <a:buChar char="Ø"/>
            </a:pPr>
            <a:r>
              <a:rPr lang="en-US" sz="2000" dirty="0">
                <a:solidFill>
                  <a:srgbClr val="0068B3"/>
                </a:solidFill>
              </a:rPr>
              <a:t>Further requirements pertaining to copying and pasting progress notes:</a:t>
            </a:r>
          </a:p>
          <a:p>
            <a:pPr marL="742950" lvl="1" indent="-285750">
              <a:buFont typeface="Arial" panose="020B0604020202020204" pitchFamily="34" charset="0"/>
              <a:buChar char="•"/>
            </a:pPr>
            <a:r>
              <a:rPr lang="en-US" sz="1600" dirty="0"/>
              <a:t>Copied information must be reconfirmed and revised as necessary to accurately reflect the specific date of service. </a:t>
            </a:r>
          </a:p>
          <a:p>
            <a:pPr marL="742950" lvl="1" indent="-285750">
              <a:buFont typeface="Arial" panose="020B0604020202020204" pitchFamily="34" charset="0"/>
              <a:buChar char="•"/>
            </a:pPr>
            <a:r>
              <a:rPr lang="en-US" sz="1600" dirty="0"/>
              <a:t>It is not advisable to duplicate information that does not specifically impact a specific date of service.</a:t>
            </a:r>
          </a:p>
          <a:p>
            <a:pPr marL="742950" lvl="1" indent="-285750">
              <a:buFont typeface="Arial" panose="020B0604020202020204" pitchFamily="34" charset="0"/>
              <a:buChar char="•"/>
            </a:pPr>
            <a:r>
              <a:rPr lang="en-US" sz="1600" dirty="0"/>
              <a:t>Copying of subjective data (i.e. history of present illness and plan of care) is strongly discouraged. </a:t>
            </a:r>
          </a:p>
          <a:p>
            <a:pPr marL="742950" lvl="1" indent="-285750">
              <a:buFont typeface="Arial" panose="020B0604020202020204" pitchFamily="34" charset="0"/>
              <a:buChar char="•"/>
            </a:pPr>
            <a:r>
              <a:rPr lang="en-US" sz="1600" dirty="0"/>
              <a:t>Copying teaching physician attestations from previous notes is prohibited. </a:t>
            </a:r>
          </a:p>
          <a:p>
            <a:pPr marL="742950" lvl="1" indent="-285750">
              <a:buFont typeface="Arial" panose="020B0604020202020204" pitchFamily="34" charset="0"/>
              <a:buChar char="•"/>
            </a:pPr>
            <a:r>
              <a:rPr lang="en-US" sz="1600" dirty="0"/>
              <a:t>Information that is copied should not exceed six (6) months from the date of the original note.  </a:t>
            </a:r>
          </a:p>
          <a:p>
            <a:pPr marL="742950" lvl="1" indent="-285750">
              <a:buFont typeface="Arial" panose="020B0604020202020204" pitchFamily="34" charset="0"/>
              <a:buChar char="•"/>
            </a:pPr>
            <a:r>
              <a:rPr lang="en-US" sz="1600" dirty="0"/>
              <a:t>Information copied forward from the providers’ original notes should be closely examined for accuracy, completeness and relevance. </a:t>
            </a:r>
          </a:p>
          <a:p>
            <a:pPr marL="742950" lvl="1" indent="-285750">
              <a:buFont typeface="Arial" panose="020B0604020202020204" pitchFamily="34" charset="0"/>
              <a:buChar char="•"/>
            </a:pPr>
            <a:r>
              <a:rPr lang="en-US" sz="1600" dirty="0"/>
              <a:t>Documentation must reference the date of the original note.   </a:t>
            </a:r>
          </a:p>
          <a:p>
            <a:pPr lvl="1"/>
            <a:r>
              <a:rPr lang="en-US" sz="1600" i="1" dirty="0"/>
              <a:t>		Example</a:t>
            </a:r>
            <a:r>
              <a:rPr lang="en-US" sz="1600" dirty="0"/>
              <a:t>: “Copied from my previous note dated…” </a:t>
            </a:r>
            <a:r>
              <a:rPr lang="en-US" sz="1600" dirty="0">
                <a:solidFill>
                  <a:srgbClr val="0068B3"/>
                </a:solidFill>
              </a:rPr>
              <a:t>	</a:t>
            </a:r>
          </a:p>
        </p:txBody>
      </p:sp>
    </p:spTree>
    <p:extLst>
      <p:ext uri="{BB962C8B-B14F-4D97-AF65-F5344CB8AC3E}">
        <p14:creationId xmlns:p14="http://schemas.microsoft.com/office/powerpoint/2010/main" val="2360128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9EA21D3-7537-4584-9B88-FFD1C0D1D342}"/>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Templates</a:t>
            </a:r>
          </a:p>
        </p:txBody>
      </p:sp>
      <p:sp>
        <p:nvSpPr>
          <p:cNvPr id="7" name="Text Placeholder 3">
            <a:extLst>
              <a:ext uri="{FF2B5EF4-FFF2-40B4-BE49-F238E27FC236}">
                <a16:creationId xmlns:a16="http://schemas.microsoft.com/office/drawing/2014/main" id="{5C44E295-40C8-4B97-8BC2-CE81D8026423}"/>
              </a:ext>
            </a:extLst>
          </p:cNvPr>
          <p:cNvSpPr>
            <a:spLocks noGrp="1"/>
          </p:cNvSpPr>
          <p:nvPr>
            <p:ph type="body" sz="half" idx="2"/>
          </p:nvPr>
        </p:nvSpPr>
        <p:spPr>
          <a:xfrm>
            <a:off x="2117436" y="1403928"/>
            <a:ext cx="6832600" cy="5116945"/>
          </a:xfrm>
        </p:spPr>
        <p:txBody>
          <a:bodyPr>
            <a:normAutofit fontScale="92500" lnSpcReduction="20000"/>
          </a:bodyPr>
          <a:lstStyle/>
          <a:p>
            <a:pPr marL="342900" indent="-342900">
              <a:buFont typeface="Wingdings" panose="05000000000000000000" pitchFamily="2" charset="2"/>
              <a:buChar char="Ø"/>
            </a:pPr>
            <a:r>
              <a:rPr lang="en-US" sz="2400" dirty="0">
                <a:solidFill>
                  <a:srgbClr val="0068B3"/>
                </a:solidFill>
              </a:rPr>
              <a:t>Providers may choose any template to assist in documenting medical information.</a:t>
            </a:r>
          </a:p>
          <a:p>
            <a:pPr marL="800100" lvl="1" indent="-342900">
              <a:buFont typeface="Arial" panose="020B0604020202020204" pitchFamily="34" charset="0"/>
              <a:buChar char="•"/>
            </a:pPr>
            <a:r>
              <a:rPr lang="en-US" sz="2000" dirty="0"/>
              <a:t>CMS</a:t>
            </a:r>
            <a:r>
              <a:rPr lang="en-US" sz="2000" dirty="0">
                <a:solidFill>
                  <a:srgbClr val="0068B3"/>
                </a:solidFill>
              </a:rPr>
              <a:t> </a:t>
            </a:r>
            <a:r>
              <a:rPr lang="en-US" sz="2000" dirty="0"/>
              <a:t>discourages the use of templates which provide limited options such as “check boxes” or predefined answers, and/or limited space to enter information, or those designed to gather selected information focused primarily for reimbursement purposes as they often fail to capture sufficient detailed clinical information to demonstrate that all coverage and coding requirements are met, or adequately show that medical necessity criteria for the service are met.</a:t>
            </a:r>
          </a:p>
          <a:p>
            <a:pPr lvl="1"/>
            <a:endParaRPr lang="en-US" sz="2000" dirty="0">
              <a:solidFill>
                <a:srgbClr val="0068B3"/>
              </a:solidFill>
            </a:endParaRPr>
          </a:p>
          <a:p>
            <a:pPr marL="342900" indent="-342900">
              <a:buFont typeface="Wingdings" panose="05000000000000000000" pitchFamily="2" charset="2"/>
              <a:buChar char="Ø"/>
            </a:pPr>
            <a:r>
              <a:rPr lang="en-US" sz="2400" dirty="0">
                <a:solidFill>
                  <a:srgbClr val="0068B3"/>
                </a:solidFill>
              </a:rPr>
              <a:t>If using a template, UBMD providers are advised to select one that allows for a full and complete collection of information to demonstrate that the applicable coverage and coding criteria, as well as medical necessity, are met.</a:t>
            </a:r>
          </a:p>
          <a:p>
            <a:pPr marL="342900" indent="-342900">
              <a:buFont typeface="Wingdings" panose="05000000000000000000" pitchFamily="2" charset="2"/>
              <a:buChar char="Ø"/>
            </a:pPr>
            <a:endParaRPr lang="en-US" sz="2000" dirty="0"/>
          </a:p>
          <a:p>
            <a:r>
              <a:rPr lang="en-US" sz="1600" dirty="0">
                <a:solidFill>
                  <a:srgbClr val="0068B3"/>
                </a:solidFill>
              </a:rPr>
              <a:t>	</a:t>
            </a:r>
          </a:p>
        </p:txBody>
      </p:sp>
    </p:spTree>
    <p:extLst>
      <p:ext uri="{BB962C8B-B14F-4D97-AF65-F5344CB8AC3E}">
        <p14:creationId xmlns:p14="http://schemas.microsoft.com/office/powerpoint/2010/main" val="9259344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Cloning</a:t>
            </a:r>
          </a:p>
        </p:txBody>
      </p:sp>
      <p:sp>
        <p:nvSpPr>
          <p:cNvPr id="6" name="Text Placeholder 3">
            <a:extLst>
              <a:ext uri="{FF2B5EF4-FFF2-40B4-BE49-F238E27FC236}">
                <a16:creationId xmlns:a16="http://schemas.microsoft.com/office/drawing/2014/main" id="{2D65E635-1F5E-4CBF-B9E0-988FDCBC4555}"/>
              </a:ext>
            </a:extLst>
          </p:cNvPr>
          <p:cNvSpPr>
            <a:spLocks noGrp="1"/>
          </p:cNvSpPr>
          <p:nvPr>
            <p:ph type="body" sz="half" idx="2"/>
          </p:nvPr>
        </p:nvSpPr>
        <p:spPr>
          <a:xfrm>
            <a:off x="2118512" y="1412341"/>
            <a:ext cx="6759940" cy="5445659"/>
          </a:xfrm>
        </p:spPr>
        <p:txBody>
          <a:bodyPr>
            <a:normAutofit/>
          </a:bodyPr>
          <a:lstStyle/>
          <a:p>
            <a:pPr marL="457200" indent="-457200">
              <a:buFont typeface="Wingdings" panose="05000000000000000000" pitchFamily="2" charset="2"/>
              <a:buChar char="Ø"/>
            </a:pPr>
            <a:r>
              <a:rPr lang="en-US" sz="2000" dirty="0">
                <a:solidFill>
                  <a:srgbClr val="0068B3"/>
                </a:solidFill>
                <a:latin typeface="Times New Roman" panose="02020603050405020304" pitchFamily="18" charset="0"/>
                <a:cs typeface="Times New Roman" panose="02020603050405020304" pitchFamily="18" charset="0"/>
              </a:rPr>
              <a:t>Documentation is considered cloned </a:t>
            </a:r>
            <a:r>
              <a:rPr lang="en-US" sz="2000" dirty="0">
                <a:solidFill>
                  <a:srgbClr val="0068B3"/>
                </a:solidFill>
              </a:rPr>
              <a:t>when it is worded exactly like, or similar to, previous entries.</a:t>
            </a:r>
          </a:p>
          <a:p>
            <a:endParaRPr lang="en-US" sz="2000" dirty="0">
              <a:solidFill>
                <a:srgbClr val="0068B3"/>
              </a:solidFill>
            </a:endParaRPr>
          </a:p>
          <a:p>
            <a:pPr marL="457200" indent="-457200">
              <a:buFont typeface="Wingdings" panose="05000000000000000000" pitchFamily="2" charset="2"/>
              <a:buChar char="Ø"/>
            </a:pPr>
            <a:r>
              <a:rPr lang="en-US" sz="2000" dirty="0">
                <a:solidFill>
                  <a:srgbClr val="0068B3"/>
                </a:solidFill>
              </a:rPr>
              <a:t>Documentation must reflect the patient condition necessitating treatment, the treatment rendered and, if applicable, the overall progress of the patient to demonstrate medical necessity.</a:t>
            </a:r>
          </a:p>
          <a:p>
            <a:endParaRPr lang="en-US" sz="2000" dirty="0">
              <a:solidFill>
                <a:srgbClr val="0068B3"/>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en-US" sz="2000" dirty="0">
                <a:solidFill>
                  <a:srgbClr val="0068B3"/>
                </a:solidFill>
                <a:latin typeface="Times New Roman" panose="02020603050405020304" pitchFamily="18" charset="0"/>
                <a:cs typeface="Times New Roman" panose="02020603050405020304" pitchFamily="18" charset="0"/>
              </a:rPr>
              <a:t>Cloning </a:t>
            </a:r>
            <a:r>
              <a:rPr lang="en-US" sz="2000" dirty="0">
                <a:solidFill>
                  <a:srgbClr val="0068B3"/>
                </a:solidFill>
              </a:rPr>
              <a:t>can also occur when the documentation is exactly the same from patient to patient.</a:t>
            </a:r>
            <a:r>
              <a:rPr lang="en-US" sz="2000" dirty="0">
                <a:solidFill>
                  <a:srgbClr val="0068B3"/>
                </a:solidFill>
                <a:latin typeface="Times New Roman" panose="02020603050405020304" pitchFamily="18" charset="0"/>
                <a:cs typeface="Times New Roman" panose="02020603050405020304" pitchFamily="18" charset="0"/>
              </a:rPr>
              <a:t> </a:t>
            </a:r>
          </a:p>
          <a:p>
            <a:endParaRPr lang="en-US" sz="2000" dirty="0">
              <a:solidFill>
                <a:srgbClr val="0068B3"/>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en-US" sz="2000" dirty="0">
                <a:solidFill>
                  <a:srgbClr val="0068B3"/>
                </a:solidFill>
              </a:rPr>
              <a:t>Individualized patient notes for each patient encounter are required.</a:t>
            </a:r>
          </a:p>
          <a:p>
            <a:endParaRPr lang="en-US" sz="1000" dirty="0">
              <a:solidFill>
                <a:srgbClr val="0068B3"/>
              </a:solidFill>
            </a:endParaRPr>
          </a:p>
          <a:p>
            <a:endParaRPr lang="en-US" sz="1800" dirty="0">
              <a:solidFill>
                <a:srgbClr val="0068B3"/>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endParaRPr lang="en-US" sz="2000" dirty="0">
              <a:solidFill>
                <a:srgbClr val="0068B3"/>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endParaRPr lang="en-US" sz="2000" dirty="0">
              <a:solidFill>
                <a:srgbClr val="0068B3"/>
              </a:solidFill>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2406375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EHR Audits</a:t>
            </a:r>
          </a:p>
        </p:txBody>
      </p:sp>
      <p:sp>
        <p:nvSpPr>
          <p:cNvPr id="6" name="Text Placeholder 3">
            <a:extLst>
              <a:ext uri="{FF2B5EF4-FFF2-40B4-BE49-F238E27FC236}">
                <a16:creationId xmlns:a16="http://schemas.microsoft.com/office/drawing/2014/main" id="{2D65E635-1F5E-4CBF-B9E0-988FDCBC4555}"/>
              </a:ext>
            </a:extLst>
          </p:cNvPr>
          <p:cNvSpPr>
            <a:spLocks noGrp="1"/>
          </p:cNvSpPr>
          <p:nvPr>
            <p:ph type="body" sz="half" idx="2"/>
          </p:nvPr>
        </p:nvSpPr>
        <p:spPr>
          <a:xfrm>
            <a:off x="2337230" y="1339273"/>
            <a:ext cx="6541223" cy="5215435"/>
          </a:xfrm>
        </p:spPr>
        <p:txBody>
          <a:bodyPr>
            <a:normAutofit/>
          </a:bodyPr>
          <a:lstStyle/>
          <a:p>
            <a:pPr marL="457200" indent="-457200">
              <a:buFont typeface="Wingdings" panose="05000000000000000000" pitchFamily="2" charset="2"/>
              <a:buChar char="Ø"/>
            </a:pPr>
            <a:r>
              <a:rPr lang="en-US" sz="2000" dirty="0">
                <a:solidFill>
                  <a:srgbClr val="0068B3"/>
                </a:solidFill>
                <a:latin typeface="Times New Roman" panose="02020603050405020304" pitchFamily="18" charset="0"/>
                <a:cs typeface="Times New Roman" panose="02020603050405020304" pitchFamily="18" charset="0"/>
              </a:rPr>
              <a:t>Electronic Health Records should be audited at the practice plan level by each practice plan on a quarterly basis as follows:</a:t>
            </a:r>
            <a:endParaRPr lang="en-US" sz="2000" dirty="0">
              <a:solidFill>
                <a:srgbClr val="0068B3"/>
              </a:solidFill>
            </a:endParaRPr>
          </a:p>
          <a:p>
            <a:pPr marL="800100" lvl="1" indent="-342900">
              <a:buFont typeface="Arial" panose="020B0604020202020204" pitchFamily="34" charset="0"/>
              <a:buChar char="•"/>
            </a:pPr>
            <a:r>
              <a:rPr lang="en-US" sz="1800" dirty="0"/>
              <a:t>Review records of VIP patients to make sure records were accessed only by those who took part in the care and treatment of the patient.</a:t>
            </a:r>
          </a:p>
          <a:p>
            <a:pPr marL="800100" lvl="1" indent="-342900">
              <a:buFont typeface="Arial" panose="020B0604020202020204" pitchFamily="34" charset="0"/>
              <a:buChar char="•"/>
            </a:pPr>
            <a:r>
              <a:rPr lang="en-US" sz="1800" dirty="0"/>
              <a:t>Review records of UBMD employees who are also practice plan patients to make sure records were accessed only by those who took part in the care and treatment of the patient.</a:t>
            </a:r>
          </a:p>
          <a:p>
            <a:pPr marL="800100" lvl="1" indent="-342900">
              <a:buFont typeface="Arial" panose="020B0604020202020204" pitchFamily="34" charset="0"/>
              <a:buChar char="•"/>
            </a:pPr>
            <a:r>
              <a:rPr lang="en-US" sz="1800" dirty="0"/>
              <a:t>Randomly select up to five (5) practice plan employees, and check one day from the previous quarter to make sure their access to records were appropriate.</a:t>
            </a:r>
          </a:p>
          <a:p>
            <a:pPr lvl="1"/>
            <a:endParaRPr lang="en-US" sz="1000" dirty="0"/>
          </a:p>
          <a:p>
            <a:pPr marL="457200" indent="-457200">
              <a:buFont typeface="Wingdings" panose="05000000000000000000" pitchFamily="2" charset="2"/>
              <a:buChar char="Ø"/>
            </a:pPr>
            <a:r>
              <a:rPr lang="en-US" sz="2000" dirty="0">
                <a:solidFill>
                  <a:srgbClr val="0068B3"/>
                </a:solidFill>
                <a:latin typeface="Times New Roman" panose="02020603050405020304" pitchFamily="18" charset="0"/>
                <a:cs typeface="Times New Roman" panose="02020603050405020304" pitchFamily="18" charset="0"/>
              </a:rPr>
              <a:t>Any employee found to be inappropriately accessing the E HR of a patient will face disciplinary action up to and including termination.</a:t>
            </a:r>
          </a:p>
          <a:p>
            <a:endParaRPr lang="en-US" sz="2000" dirty="0"/>
          </a:p>
        </p:txBody>
      </p:sp>
    </p:spTree>
    <p:extLst>
      <p:ext uri="{BB962C8B-B14F-4D97-AF65-F5344CB8AC3E}">
        <p14:creationId xmlns:p14="http://schemas.microsoft.com/office/powerpoint/2010/main" val="145190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Record Retention</a:t>
            </a:r>
          </a:p>
        </p:txBody>
      </p:sp>
    </p:spTree>
    <p:extLst>
      <p:ext uri="{BB962C8B-B14F-4D97-AF65-F5344CB8AC3E}">
        <p14:creationId xmlns:p14="http://schemas.microsoft.com/office/powerpoint/2010/main" val="3722420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Record Retention</a:t>
            </a:r>
          </a:p>
        </p:txBody>
      </p:sp>
      <p:sp>
        <p:nvSpPr>
          <p:cNvPr id="6" name="Text Placeholder 3">
            <a:extLst>
              <a:ext uri="{FF2B5EF4-FFF2-40B4-BE49-F238E27FC236}">
                <a16:creationId xmlns:a16="http://schemas.microsoft.com/office/drawing/2014/main" id="{2D65E635-1F5E-4CBF-B9E0-988FDCBC4555}"/>
              </a:ext>
            </a:extLst>
          </p:cNvPr>
          <p:cNvSpPr>
            <a:spLocks noGrp="1"/>
          </p:cNvSpPr>
          <p:nvPr>
            <p:ph type="body" sz="half" idx="2"/>
          </p:nvPr>
        </p:nvSpPr>
        <p:spPr>
          <a:xfrm>
            <a:off x="2013527" y="1209963"/>
            <a:ext cx="7065818" cy="5532581"/>
          </a:xfrm>
        </p:spPr>
        <p:txBody>
          <a:bodyPr>
            <a:normAutofit/>
          </a:bodyPr>
          <a:lstStyle/>
          <a:p>
            <a:pPr marL="457200" indent="-457200">
              <a:buFont typeface="Wingdings" panose="05000000000000000000" pitchFamily="2" charset="2"/>
              <a:buChar char="Ø"/>
            </a:pPr>
            <a:r>
              <a:rPr lang="en-US" sz="1600" dirty="0">
                <a:solidFill>
                  <a:srgbClr val="0068B3"/>
                </a:solidFill>
              </a:rPr>
              <a:t>The following record retention guidelines shall be followed by all UBMD employees</a:t>
            </a:r>
            <a:endParaRPr lang="en-US" sz="800" dirty="0">
              <a:solidFill>
                <a:srgbClr val="0068B3"/>
              </a:solidFill>
            </a:endParaRPr>
          </a:p>
          <a:p>
            <a:pPr marL="800100" lvl="1" indent="-342900">
              <a:buFont typeface="Arial" panose="020B0604020202020204" pitchFamily="34" charset="0"/>
              <a:buChar char="•"/>
            </a:pPr>
            <a:r>
              <a:rPr lang="en-US" sz="1400" dirty="0"/>
              <a:t>For adults, clinical records must be maintained for a minimum of seven (7) years from the last contact with the patient.</a:t>
            </a:r>
          </a:p>
          <a:p>
            <a:pPr marL="800100" lvl="1" indent="-342900">
              <a:buFont typeface="Arial" panose="020B0604020202020204" pitchFamily="34" charset="0"/>
              <a:buChar char="•"/>
            </a:pPr>
            <a:r>
              <a:rPr lang="en-US" sz="1400" dirty="0"/>
              <a:t>For minors and obstetrics, clinical records must be maintained through the age of twenty-one (21) of the child, or seven (7) years from the last date of service, whichever is longer.</a:t>
            </a:r>
          </a:p>
          <a:p>
            <a:pPr marL="800100" lvl="1" indent="-342900">
              <a:buFont typeface="Arial" panose="020B0604020202020204" pitchFamily="34" charset="0"/>
              <a:buChar char="•"/>
            </a:pPr>
            <a:r>
              <a:rPr lang="en-US" sz="1400" dirty="0"/>
              <a:t>Patient billing records must be maintained for seven (7) years.  This includes maintenance of superbills, inpatient/outpatient/surgery charge cards, cash and credit card payment logs and copies of checks.  Paper superbills that are added electronically do not need to be maintained.</a:t>
            </a:r>
          </a:p>
          <a:p>
            <a:pPr marL="800100" lvl="1" indent="-342900">
              <a:buFont typeface="Arial" panose="020B0604020202020204" pitchFamily="34" charset="0"/>
              <a:buChar char="•"/>
            </a:pPr>
            <a:r>
              <a:rPr lang="en-US" sz="1400" dirty="0"/>
              <a:t>For deceased patients, clinical records must be maintained a minimum of 6 years after death.</a:t>
            </a:r>
          </a:p>
          <a:p>
            <a:pPr marL="800100" lvl="1" indent="-342900">
              <a:buFont typeface="Arial" panose="020B0604020202020204" pitchFamily="34" charset="0"/>
              <a:buChar char="•"/>
            </a:pPr>
            <a:r>
              <a:rPr lang="en-US" sz="1400" dirty="0"/>
              <a:t>The record’s retention requirement should be measured from the date of the last professional contact with the patient to determine the length of time the record is required to be retained.</a:t>
            </a:r>
          </a:p>
          <a:p>
            <a:pPr marL="800100" lvl="1" indent="-342900">
              <a:buFont typeface="Arial" panose="020B0604020202020204" pitchFamily="34" charset="0"/>
              <a:buChar char="•"/>
            </a:pPr>
            <a:r>
              <a:rPr lang="en-US" sz="1400" dirty="0"/>
              <a:t>An electronic scan of the entire paper record will meet the retention requirement, provided the technology to access the record is maintained for the applicable period of time.</a:t>
            </a:r>
          </a:p>
          <a:p>
            <a:pPr marL="800100" lvl="1" indent="-342900">
              <a:buFont typeface="Arial" panose="020B0604020202020204" pitchFamily="34" charset="0"/>
              <a:buChar char="•"/>
            </a:pPr>
            <a:r>
              <a:rPr lang="en-US" sz="1400" dirty="0"/>
              <a:t>In the event a patient files a lawsuit against UBMD, records should be maintained until the lawsuit is resolved. </a:t>
            </a:r>
          </a:p>
          <a:p>
            <a:pPr marL="800100" lvl="1" indent="-342900">
              <a:buFont typeface="Arial" panose="020B0604020202020204" pitchFamily="34" charset="0"/>
              <a:buChar char="•"/>
            </a:pPr>
            <a:r>
              <a:rPr lang="en-US" sz="1400" dirty="0"/>
              <a:t>Under the False Claims Act, claims may be brought up to six (6) years after the incident; however, on occasion, the time has been extended to ten (10) years.</a:t>
            </a:r>
          </a:p>
          <a:p>
            <a:pPr marL="800100" lvl="1" indent="-342900">
              <a:buFont typeface="Arial" panose="020B0604020202020204" pitchFamily="34" charset="0"/>
              <a:buChar char="•"/>
            </a:pPr>
            <a:endParaRPr lang="en-US" sz="1400" dirty="0"/>
          </a:p>
          <a:p>
            <a:pPr marL="800100" lvl="1" indent="-342900">
              <a:buFont typeface="Arial" panose="020B0604020202020204" pitchFamily="34" charset="0"/>
              <a:buChar char="•"/>
            </a:pPr>
            <a:endParaRPr lang="en-US" sz="1600" dirty="0"/>
          </a:p>
          <a:p>
            <a:pPr marL="800100" lvl="1" indent="-342900">
              <a:buFont typeface="Arial" panose="020B0604020202020204" pitchFamily="34" charset="0"/>
              <a:buChar char="•"/>
            </a:pPr>
            <a:endParaRPr lang="en-US" sz="1600" dirty="0"/>
          </a:p>
          <a:p>
            <a:pPr marL="800100" lvl="1" indent="-342900">
              <a:buFont typeface="Arial" panose="020B0604020202020204" pitchFamily="34" charset="0"/>
              <a:buChar char="•"/>
            </a:pPr>
            <a:endParaRPr lang="en-US" sz="1600" dirty="0"/>
          </a:p>
          <a:p>
            <a:pPr marL="800100" lvl="1" indent="-342900">
              <a:buFont typeface="Arial" panose="020B0604020202020204" pitchFamily="34" charset="0"/>
              <a:buChar char="•"/>
            </a:pPr>
            <a:endParaRPr lang="en-US" sz="1400" dirty="0">
              <a:solidFill>
                <a:srgbClr val="0068B3"/>
              </a:solidFill>
              <a:latin typeface="Times New Roman" panose="02020603050405020304" pitchFamily="18" charset="0"/>
              <a:cs typeface="Times New Roman" panose="02020603050405020304" pitchFamily="18" charset="0"/>
            </a:endParaRPr>
          </a:p>
          <a:p>
            <a:endParaRPr lang="en-US" sz="1000" dirty="0">
              <a:solidFill>
                <a:srgbClr val="0068B3"/>
              </a:solidFill>
            </a:endParaRPr>
          </a:p>
          <a:p>
            <a:endParaRPr lang="en-US" sz="2000" dirty="0"/>
          </a:p>
        </p:txBody>
      </p:sp>
    </p:spTree>
    <p:extLst>
      <p:ext uri="{BB962C8B-B14F-4D97-AF65-F5344CB8AC3E}">
        <p14:creationId xmlns:p14="http://schemas.microsoft.com/office/powerpoint/2010/main" val="2116012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Audit &amp; Monitoring</a:t>
            </a:r>
          </a:p>
        </p:txBody>
      </p:sp>
    </p:spTree>
    <p:extLst>
      <p:ext uri="{BB962C8B-B14F-4D97-AF65-F5344CB8AC3E}">
        <p14:creationId xmlns:p14="http://schemas.microsoft.com/office/powerpoint/2010/main" val="3530469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8 Elements of an Effective Compliance Plan</a:t>
            </a:r>
          </a:p>
        </p:txBody>
      </p:sp>
      <p:sp>
        <p:nvSpPr>
          <p:cNvPr id="3" name="Content Placeholder 2"/>
          <p:cNvSpPr>
            <a:spLocks noGrp="1"/>
          </p:cNvSpPr>
          <p:nvPr>
            <p:ph sz="half" idx="1"/>
          </p:nvPr>
        </p:nvSpPr>
        <p:spPr>
          <a:xfrm>
            <a:off x="2037031" y="1222218"/>
            <a:ext cx="7106970" cy="5558828"/>
          </a:xfrm>
        </p:spPr>
        <p:txBody>
          <a:bodyPr>
            <a:normAutofit/>
          </a:bodyPr>
          <a:lstStyle/>
          <a:p>
            <a:pPr marL="457200" indent="-457200">
              <a:spcBef>
                <a:spcPts val="600"/>
              </a:spcBef>
              <a:buFont typeface="+mj-lt"/>
              <a:buAutoNum type="arabicPeriod"/>
            </a:pPr>
            <a:r>
              <a:rPr lang="en-US" dirty="0">
                <a:solidFill>
                  <a:srgbClr val="0068B3"/>
                </a:solidFill>
              </a:rPr>
              <a:t>Code of Conduct and Written Policies and Procedures</a:t>
            </a:r>
          </a:p>
          <a:p>
            <a:pPr lvl="1">
              <a:spcBef>
                <a:spcPts val="600"/>
              </a:spcBef>
              <a:buFont typeface="Arial" panose="020B0604020202020204" pitchFamily="34" charset="0"/>
              <a:buChar char="•"/>
            </a:pPr>
            <a:r>
              <a:rPr lang="en-US" sz="1600" dirty="0"/>
              <a:t>Establish compliance standards</a:t>
            </a:r>
          </a:p>
          <a:p>
            <a:pPr lvl="1">
              <a:spcBef>
                <a:spcPts val="600"/>
              </a:spcBef>
              <a:buFont typeface="Arial" panose="020B0604020202020204" pitchFamily="34" charset="0"/>
              <a:buChar char="•"/>
            </a:pPr>
            <a:r>
              <a:rPr lang="en-US" sz="1600" dirty="0"/>
              <a:t>Describe compliance expectations </a:t>
            </a:r>
          </a:p>
          <a:p>
            <a:pPr lvl="1">
              <a:spcBef>
                <a:spcPts val="600"/>
              </a:spcBef>
              <a:buFont typeface="Arial" panose="020B0604020202020204" pitchFamily="34" charset="0"/>
              <a:buChar char="•"/>
            </a:pPr>
            <a:r>
              <a:rPr lang="en-US" sz="1600" dirty="0"/>
              <a:t>Implement the operation of the compliance program</a:t>
            </a:r>
          </a:p>
          <a:p>
            <a:pPr lvl="1">
              <a:spcBef>
                <a:spcPts val="600"/>
              </a:spcBef>
              <a:buFont typeface="Arial" panose="020B0604020202020204" pitchFamily="34" charset="0"/>
              <a:buChar char="•"/>
            </a:pPr>
            <a:r>
              <a:rPr lang="en-US" sz="1600" dirty="0"/>
              <a:t>Provide guidance to employees on dealing with compliance issues</a:t>
            </a:r>
          </a:p>
          <a:p>
            <a:pPr lvl="1">
              <a:spcBef>
                <a:spcPts val="600"/>
              </a:spcBef>
              <a:buFont typeface="Arial" panose="020B0604020202020204" pitchFamily="34" charset="0"/>
              <a:buChar char="•"/>
            </a:pPr>
            <a:r>
              <a:rPr lang="en-US" sz="1600" dirty="0"/>
              <a:t>Identify how to communicate compliance issues to appropriate personnel</a:t>
            </a:r>
          </a:p>
          <a:p>
            <a:pPr lvl="1">
              <a:spcBef>
                <a:spcPts val="600"/>
              </a:spcBef>
              <a:buFont typeface="Arial" panose="020B0604020202020204" pitchFamily="34" charset="0"/>
              <a:buChar char="•"/>
            </a:pPr>
            <a:r>
              <a:rPr lang="en-US" sz="1600" dirty="0"/>
              <a:t>Describe how potential compliance problems are investigated &amp; resolved.</a:t>
            </a:r>
          </a:p>
          <a:p>
            <a:pPr marL="457200" indent="-457200">
              <a:spcBef>
                <a:spcPts val="600"/>
              </a:spcBef>
              <a:buAutoNum type="arabicPeriod" startAt="2"/>
            </a:pPr>
            <a:r>
              <a:rPr lang="en-US" dirty="0">
                <a:solidFill>
                  <a:srgbClr val="0068B3"/>
                </a:solidFill>
              </a:rPr>
              <a:t>Designated Compliance Officer</a:t>
            </a:r>
          </a:p>
          <a:p>
            <a:pPr lvl="1">
              <a:spcBef>
                <a:spcPts val="600"/>
              </a:spcBef>
              <a:buFont typeface="Arial" panose="020B0604020202020204" pitchFamily="34" charset="0"/>
              <a:buChar char="•"/>
            </a:pPr>
            <a:r>
              <a:rPr lang="en-US" sz="1600" dirty="0"/>
              <a:t>Vested with responsibility of day-to-day operation of compliance program</a:t>
            </a:r>
          </a:p>
          <a:p>
            <a:pPr lvl="1">
              <a:spcBef>
                <a:spcPts val="600"/>
              </a:spcBef>
              <a:buFont typeface="Arial" panose="020B0604020202020204" pitchFamily="34" charset="0"/>
              <a:buChar char="•"/>
            </a:pPr>
            <a:r>
              <a:rPr lang="en-US" sz="1600" dirty="0"/>
              <a:t>Reports periodically to the UBMD Executive Committee &amp; FPMP Governing Board</a:t>
            </a:r>
          </a:p>
          <a:p>
            <a:pPr marL="457200" indent="-457200">
              <a:spcBef>
                <a:spcPts val="600"/>
              </a:spcBef>
              <a:buAutoNum type="arabicPeriod" startAt="2"/>
            </a:pPr>
            <a:r>
              <a:rPr lang="en-US" dirty="0">
                <a:solidFill>
                  <a:srgbClr val="0068B3"/>
                </a:solidFill>
              </a:rPr>
              <a:t>Training &amp; Education</a:t>
            </a:r>
          </a:p>
          <a:p>
            <a:pPr lvl="1">
              <a:spcBef>
                <a:spcPts val="600"/>
              </a:spcBef>
              <a:buFont typeface="Arial" panose="020B0604020202020204" pitchFamily="34" charset="0"/>
              <a:buChar char="•"/>
            </a:pPr>
            <a:r>
              <a:rPr lang="en-US" sz="1600" dirty="0"/>
              <a:t>All UBMD employees, including executives &amp; governing body members, shall be trained in compliance issues, expectations &amp; compliance program operation.</a:t>
            </a:r>
          </a:p>
          <a:p>
            <a:pPr lvl="1">
              <a:spcBef>
                <a:spcPts val="600"/>
              </a:spcBef>
              <a:buFont typeface="Arial" panose="020B0604020202020204" pitchFamily="34" charset="0"/>
              <a:buChar char="•"/>
            </a:pPr>
            <a:r>
              <a:rPr lang="en-US" sz="1600" dirty="0"/>
              <a:t>Training shall occur annually, and as part of orientation for all new employees.</a:t>
            </a:r>
          </a:p>
          <a:p>
            <a:pPr lvl="1">
              <a:spcBef>
                <a:spcPts val="600"/>
              </a:spcBef>
              <a:buFont typeface="Arial" panose="020B0604020202020204" pitchFamily="34" charset="0"/>
              <a:buChar char="•"/>
            </a:pPr>
            <a:endParaRPr lang="en-US" sz="1600" dirty="0"/>
          </a:p>
        </p:txBody>
      </p:sp>
    </p:spTree>
    <p:extLst>
      <p:ext uri="{BB962C8B-B14F-4D97-AF65-F5344CB8AC3E}">
        <p14:creationId xmlns:p14="http://schemas.microsoft.com/office/powerpoint/2010/main" val="3451930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Objectives &amp; Types</a:t>
            </a:r>
          </a:p>
        </p:txBody>
      </p:sp>
      <p:sp>
        <p:nvSpPr>
          <p:cNvPr id="6" name="Text Placeholder 3">
            <a:extLst>
              <a:ext uri="{FF2B5EF4-FFF2-40B4-BE49-F238E27FC236}">
                <a16:creationId xmlns:a16="http://schemas.microsoft.com/office/drawing/2014/main" id="{2D65E635-1F5E-4CBF-B9E0-988FDCBC4555}"/>
              </a:ext>
            </a:extLst>
          </p:cNvPr>
          <p:cNvSpPr>
            <a:spLocks noGrp="1"/>
          </p:cNvSpPr>
          <p:nvPr>
            <p:ph type="body" sz="half" idx="2"/>
          </p:nvPr>
        </p:nvSpPr>
        <p:spPr>
          <a:xfrm>
            <a:off x="2276883" y="1339273"/>
            <a:ext cx="6661915" cy="5414611"/>
          </a:xfrm>
        </p:spPr>
        <p:txBody>
          <a:bodyPr>
            <a:normAutofit/>
          </a:bodyPr>
          <a:lstStyle/>
          <a:p>
            <a:pPr marL="457200" indent="-457200">
              <a:buFont typeface="Wingdings" panose="05000000000000000000" pitchFamily="2" charset="2"/>
              <a:buChar char="Ø"/>
            </a:pPr>
            <a:r>
              <a:rPr lang="en-US" sz="2000" dirty="0">
                <a:solidFill>
                  <a:srgbClr val="0068B3"/>
                </a:solidFill>
                <a:latin typeface="Times New Roman" panose="02020603050405020304" pitchFamily="18" charset="0"/>
                <a:cs typeface="Times New Roman" panose="02020603050405020304" pitchFamily="18" charset="0"/>
              </a:rPr>
              <a:t>The objectives of UBMD’s accuracy monitoring are:</a:t>
            </a:r>
            <a:endParaRPr lang="en-US" sz="2000" dirty="0">
              <a:solidFill>
                <a:srgbClr val="0068B3"/>
              </a:solidFill>
            </a:endParaRPr>
          </a:p>
          <a:p>
            <a:pPr marL="800100" lvl="1" indent="-342900">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To ensure accurate, complete and legible documentation of medical services provided </a:t>
            </a:r>
          </a:p>
          <a:p>
            <a:pPr marL="800100" lvl="1" indent="-342900">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To ensure proper coding and billing based on the documentation, and;</a:t>
            </a:r>
          </a:p>
          <a:p>
            <a:pPr marL="800100" lvl="1" indent="-342900">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To determine whether or not any problem areas exist in documentation, coding or billing; and if so, to focus on improving those areas with the physician.</a:t>
            </a:r>
          </a:p>
          <a:p>
            <a:pPr lvl="1"/>
            <a:endParaRPr lang="en-US" sz="1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en-US" sz="2000" dirty="0">
                <a:solidFill>
                  <a:srgbClr val="0068B3"/>
                </a:solidFill>
                <a:latin typeface="Times New Roman" panose="02020603050405020304" pitchFamily="18" charset="0"/>
                <a:cs typeface="Times New Roman" panose="02020603050405020304" pitchFamily="18" charset="0"/>
              </a:rPr>
              <a:t>There are several types of audits that may be performed, including:</a:t>
            </a:r>
            <a:endParaRPr lang="en-US" sz="2000" dirty="0">
              <a:solidFill>
                <a:srgbClr val="0068B3"/>
              </a:solidFill>
            </a:endParaRPr>
          </a:p>
          <a:p>
            <a:pPr marL="800100" lvl="1" indent="-342900">
              <a:spcBef>
                <a:spcPts val="0"/>
              </a:spcBef>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Periodic Audits</a:t>
            </a:r>
          </a:p>
          <a:p>
            <a:pPr marL="800100" lvl="1" indent="-342900">
              <a:spcBef>
                <a:spcPts val="0"/>
              </a:spcBef>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Investigational Audits</a:t>
            </a:r>
          </a:p>
          <a:p>
            <a:pPr marL="800100" lvl="1" indent="-342900">
              <a:spcBef>
                <a:spcPts val="0"/>
              </a:spcBef>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Parallel Audits</a:t>
            </a:r>
          </a:p>
          <a:p>
            <a:pPr marL="800100" lvl="1" indent="-342900">
              <a:spcBef>
                <a:spcPts val="0"/>
              </a:spcBef>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Requested Audits</a:t>
            </a:r>
          </a:p>
          <a:p>
            <a:endParaRPr lang="en-US" sz="2400" dirty="0">
              <a:solidFill>
                <a:srgbClr val="0068B3"/>
              </a:solidFill>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015902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Periodic Audits</a:t>
            </a:r>
          </a:p>
        </p:txBody>
      </p:sp>
      <p:sp>
        <p:nvSpPr>
          <p:cNvPr id="6" name="Text Placeholder 3">
            <a:extLst>
              <a:ext uri="{FF2B5EF4-FFF2-40B4-BE49-F238E27FC236}">
                <a16:creationId xmlns:a16="http://schemas.microsoft.com/office/drawing/2014/main" id="{2D65E635-1F5E-4CBF-B9E0-988FDCBC4555}"/>
              </a:ext>
            </a:extLst>
          </p:cNvPr>
          <p:cNvSpPr>
            <a:spLocks noGrp="1"/>
          </p:cNvSpPr>
          <p:nvPr>
            <p:ph type="body" sz="half" idx="2"/>
          </p:nvPr>
        </p:nvSpPr>
        <p:spPr>
          <a:xfrm>
            <a:off x="2087418" y="1244600"/>
            <a:ext cx="6982691" cy="5507182"/>
          </a:xfrm>
        </p:spPr>
        <p:txBody>
          <a:bodyPr>
            <a:normAutofit/>
          </a:bodyPr>
          <a:lstStyle/>
          <a:p>
            <a:pPr marL="457200" indent="-457200">
              <a:buFont typeface="Wingdings" panose="05000000000000000000" pitchFamily="2" charset="2"/>
              <a:buChar char="Ø"/>
            </a:pPr>
            <a:r>
              <a:rPr lang="en-US" sz="1800" dirty="0"/>
              <a:t>The internal auditor for each Practice Plan will be responsible for annually reviewing the lesser of 2% of each provider’s submitted claims, or 10 claims, unless a more stringent requirement is otherwise specified in the individual Practice Plan compliance policies. </a:t>
            </a:r>
          </a:p>
          <a:p>
            <a:endParaRPr lang="en-US" sz="800" dirty="0"/>
          </a:p>
          <a:p>
            <a:pPr marL="457200" indent="-457200">
              <a:buFont typeface="Wingdings" panose="05000000000000000000" pitchFamily="2" charset="2"/>
              <a:buChar char="Ø"/>
            </a:pPr>
            <a:r>
              <a:rPr lang="en-US" sz="1800" dirty="0"/>
              <a:t>If a provider’s charts are found to be less than 85% compliant, the internal auditor will conduct an individual educational session and perform a follow-up audit within six weeks to evaluate the effectiveness of the education.</a:t>
            </a:r>
          </a:p>
          <a:p>
            <a:pPr marL="742950" lvl="1" indent="-285750">
              <a:buFont typeface="Arial" panose="020B0604020202020204" pitchFamily="34" charset="0"/>
              <a:buChar char="•"/>
            </a:pPr>
            <a:r>
              <a:rPr lang="en-US" sz="1600" dirty="0"/>
              <a:t>Provider then receives a second, problem-focused audit.</a:t>
            </a:r>
          </a:p>
          <a:p>
            <a:pPr marL="742950" lvl="1" indent="-285750">
              <a:buFont typeface="Arial" panose="020B0604020202020204" pitchFamily="34" charset="0"/>
              <a:buChar char="•"/>
            </a:pPr>
            <a:r>
              <a:rPr lang="en-US" sz="1600" dirty="0"/>
              <a:t>Failure to improve compliance percentages may result in corrective action.</a:t>
            </a:r>
          </a:p>
          <a:p>
            <a:pPr lvl="1"/>
            <a:endParaRPr lang="en-US" sz="800" dirty="0"/>
          </a:p>
          <a:p>
            <a:pPr marL="457200" indent="-45720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A </a:t>
            </a:r>
            <a:r>
              <a:rPr lang="en-US" sz="1800" dirty="0"/>
              <a:t>minimum of ten (10) records will be reviewed annually per full-time provider.</a:t>
            </a:r>
            <a:r>
              <a:rPr lang="en-US" sz="1800" dirty="0">
                <a:latin typeface="Times New Roman" panose="02020603050405020304" pitchFamily="18" charset="0"/>
                <a:cs typeface="Times New Roman" panose="02020603050405020304" pitchFamily="18" charset="0"/>
              </a:rPr>
              <a:t> </a:t>
            </a:r>
          </a:p>
          <a:p>
            <a:endParaRPr lang="en-US" sz="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en-US" sz="1800" dirty="0"/>
              <a:t>Audit reports shall be submitted on a form acceptable to the UBMD Director of Audit &amp; Education once per year, as scheduled by the UBMD Director of Audit &amp; Education. </a:t>
            </a:r>
          </a:p>
          <a:p>
            <a:endParaRPr lang="en-US" sz="800" dirty="0"/>
          </a:p>
          <a:p>
            <a:endParaRPr lang="en-US" sz="2000" dirty="0"/>
          </a:p>
        </p:txBody>
      </p:sp>
    </p:spTree>
    <p:extLst>
      <p:ext uri="{BB962C8B-B14F-4D97-AF65-F5344CB8AC3E}">
        <p14:creationId xmlns:p14="http://schemas.microsoft.com/office/powerpoint/2010/main" val="3479038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Periodic Audits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337230" y="1320800"/>
            <a:ext cx="6428079" cy="5322817"/>
          </a:xfrm>
        </p:spPr>
        <p:txBody>
          <a:bodyPr>
            <a:normAutofit lnSpcReduction="10000"/>
          </a:bodyPr>
          <a:lstStyle/>
          <a:p>
            <a:pPr marL="457200" indent="-457200">
              <a:buFont typeface="Wingdings" panose="05000000000000000000" pitchFamily="2" charset="2"/>
              <a:buChar char="Ø"/>
            </a:pPr>
            <a:r>
              <a:rPr lang="en-US" sz="1800" dirty="0"/>
              <a:t>Audit results will contain information such as number of encounters reviewed, the number of compliant and noncompliant records, review codes for noncompliance, and follow-up activities for tracking and educational purposes.</a:t>
            </a:r>
          </a:p>
          <a:p>
            <a:endParaRPr lang="en-US" sz="1800" dirty="0"/>
          </a:p>
          <a:p>
            <a:pPr marL="457200" indent="-457200">
              <a:buFont typeface="Wingdings" panose="05000000000000000000" pitchFamily="2" charset="2"/>
              <a:buChar char="Ø"/>
            </a:pPr>
            <a:r>
              <a:rPr lang="en-US" sz="1800" dirty="0"/>
              <a:t>A plan of correction should be reported for all deficiencies identified. </a:t>
            </a:r>
          </a:p>
          <a:p>
            <a:endParaRPr lang="en-US" sz="1800" dirty="0"/>
          </a:p>
          <a:p>
            <a:pPr marL="457200" indent="-457200">
              <a:buFont typeface="Wingdings" panose="05000000000000000000" pitchFamily="2" charset="2"/>
              <a:buChar char="Ø"/>
            </a:pPr>
            <a:r>
              <a:rPr lang="en-US" sz="1800" dirty="0"/>
              <a:t>Additional records may be reviewed at the discretion of the UBMD Compliance Officer.</a:t>
            </a:r>
          </a:p>
          <a:p>
            <a:pPr marL="457200" indent="-457200">
              <a:buFont typeface="Wingdings" panose="05000000000000000000" pitchFamily="2" charset="2"/>
              <a:buChar char="Ø"/>
            </a:pPr>
            <a:endParaRPr lang="en-US" sz="1800" dirty="0"/>
          </a:p>
          <a:p>
            <a:pPr marL="457200" indent="-457200">
              <a:buFont typeface="Wingdings" panose="05000000000000000000" pitchFamily="2" charset="2"/>
              <a:buChar char="Ø"/>
            </a:pPr>
            <a:r>
              <a:rPr lang="en-US" sz="1800" dirty="0"/>
              <a:t>Periodic and follow-up audits will be conducted by auditors retained by the individual practice plans. </a:t>
            </a:r>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en-US" sz="1800" dirty="0"/>
              <a:t>Periodic audits are independent and impartial chart reviews.  They shall remain separate from the coding function within the Practice Plan.  Auditors shall not be the same person who codes the medical records.</a:t>
            </a:r>
            <a:endParaRPr lang="en-US" sz="1800" dirty="0">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2384376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Investigational Audits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337230" y="1752601"/>
            <a:ext cx="6428079" cy="4287981"/>
          </a:xfrm>
        </p:spPr>
        <p:txBody>
          <a:bodyPr>
            <a:normAutofit/>
          </a:bodyPr>
          <a:lstStyle/>
          <a:p>
            <a:pPr marL="457200" indent="-457200">
              <a:buFont typeface="Wingdings" panose="05000000000000000000" pitchFamily="2" charset="2"/>
              <a:buChar char="Ø"/>
            </a:pPr>
            <a:r>
              <a:rPr lang="en-US" sz="2000" dirty="0"/>
              <a:t>Conducted by an internal auditor, UBMD’s Compliance Officer, or his/her designee.</a:t>
            </a:r>
          </a:p>
          <a:p>
            <a:endParaRPr lang="en-US" sz="2000" dirty="0"/>
          </a:p>
          <a:p>
            <a:pPr marL="457200" indent="-457200">
              <a:buFont typeface="Wingdings" panose="05000000000000000000" pitchFamily="2" charset="2"/>
              <a:buChar char="Ø"/>
            </a:pPr>
            <a:r>
              <a:rPr lang="en-US" sz="2000" dirty="0"/>
              <a:t>Conducted in response to issues or concerns that might arise within a Practice Plan either by an employee or an outside source.  </a:t>
            </a:r>
          </a:p>
          <a:p>
            <a:endParaRPr lang="en-US" sz="2000" dirty="0"/>
          </a:p>
          <a:p>
            <a:pPr marL="457200" indent="-457200">
              <a:buFont typeface="Wingdings" panose="05000000000000000000" pitchFamily="2" charset="2"/>
              <a:buChar char="Ø"/>
            </a:pPr>
            <a:r>
              <a:rPr lang="en-US" sz="2000" dirty="0"/>
              <a:t>The auditor will consult with the Compliance Officer or his/her designee and the Practice Plan President prior to conducting an unscheduled audit.</a:t>
            </a:r>
          </a:p>
          <a:p>
            <a:endParaRPr lang="en-US" sz="2000" dirty="0"/>
          </a:p>
          <a:p>
            <a:endParaRPr lang="en-US" sz="2000" dirty="0"/>
          </a:p>
        </p:txBody>
      </p:sp>
    </p:spTree>
    <p:extLst>
      <p:ext uri="{BB962C8B-B14F-4D97-AF65-F5344CB8AC3E}">
        <p14:creationId xmlns:p14="http://schemas.microsoft.com/office/powerpoint/2010/main" val="42790447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Parallel &amp; Requested Audits</a:t>
            </a:r>
          </a:p>
        </p:txBody>
      </p:sp>
      <p:sp>
        <p:nvSpPr>
          <p:cNvPr id="6" name="Text Placeholder 3">
            <a:extLst>
              <a:ext uri="{FF2B5EF4-FFF2-40B4-BE49-F238E27FC236}">
                <a16:creationId xmlns:a16="http://schemas.microsoft.com/office/drawing/2014/main" id="{2D65E635-1F5E-4CBF-B9E0-988FDCBC4555}"/>
              </a:ext>
            </a:extLst>
          </p:cNvPr>
          <p:cNvSpPr>
            <a:spLocks noGrp="1"/>
          </p:cNvSpPr>
          <p:nvPr>
            <p:ph type="body" sz="half" idx="2"/>
          </p:nvPr>
        </p:nvSpPr>
        <p:spPr>
          <a:xfrm>
            <a:off x="2337230" y="1339274"/>
            <a:ext cx="6541223" cy="5006108"/>
          </a:xfrm>
        </p:spPr>
        <p:txBody>
          <a:bodyPr>
            <a:normAutofit/>
          </a:bodyPr>
          <a:lstStyle/>
          <a:p>
            <a:pPr marL="457200" indent="-457200">
              <a:buFont typeface="Wingdings" panose="05000000000000000000" pitchFamily="2" charset="2"/>
              <a:buChar char="Ø"/>
            </a:pPr>
            <a:r>
              <a:rPr lang="en-US" sz="2400" dirty="0">
                <a:solidFill>
                  <a:srgbClr val="0068B3"/>
                </a:solidFill>
                <a:latin typeface="Times New Roman" panose="02020603050405020304" pitchFamily="18" charset="0"/>
                <a:cs typeface="Times New Roman" panose="02020603050405020304" pitchFamily="18" charset="0"/>
              </a:rPr>
              <a:t>Parallel Audits</a:t>
            </a:r>
            <a:endParaRPr lang="en-US" sz="2400" dirty="0">
              <a:solidFill>
                <a:srgbClr val="0068B3"/>
              </a:solidFill>
            </a:endParaRPr>
          </a:p>
          <a:p>
            <a:pPr marL="800100" lvl="1" indent="-342900">
              <a:buFont typeface="Arial" panose="020B0604020202020204" pitchFamily="34" charset="0"/>
              <a:buChar char="•"/>
            </a:pPr>
            <a:r>
              <a:rPr lang="en-US" sz="1800" dirty="0"/>
              <a:t>May be</a:t>
            </a:r>
            <a:r>
              <a:rPr lang="en-US" sz="1800" b="1" dirty="0"/>
              <a:t> </a:t>
            </a:r>
            <a:r>
              <a:rPr lang="en-US" sz="1800" dirty="0"/>
              <a:t>conducted any time an outside agency such as the U.S. Attorney’s Office, U.S. Department of Justice or the New York State Attorney General’s Office initiates an investigation of a UBMD provider or Practice Plan. </a:t>
            </a:r>
          </a:p>
          <a:p>
            <a:pPr marL="800100" lvl="1" indent="-342900">
              <a:buFont typeface="Arial" panose="020B0604020202020204" pitchFamily="34" charset="0"/>
              <a:buChar char="•"/>
            </a:pPr>
            <a:r>
              <a:rPr lang="en-US" sz="1800" dirty="0"/>
              <a:t>Intended to provide the UBMD Compliance Officer with information that may be helpful in defending or settling any charges that may arise from the outside investigation. </a:t>
            </a:r>
          </a:p>
          <a:p>
            <a:endParaRPr lang="en-US" sz="1000" dirty="0">
              <a:solidFill>
                <a:srgbClr val="0068B3"/>
              </a:solidFill>
            </a:endParaRPr>
          </a:p>
          <a:p>
            <a:pPr marL="457200" indent="-457200">
              <a:buFont typeface="Wingdings" panose="05000000000000000000" pitchFamily="2" charset="2"/>
              <a:buChar char="Ø"/>
            </a:pPr>
            <a:r>
              <a:rPr lang="en-US" sz="2400" dirty="0">
                <a:solidFill>
                  <a:srgbClr val="0068B3"/>
                </a:solidFill>
                <a:latin typeface="Times New Roman" panose="02020603050405020304" pitchFamily="18" charset="0"/>
                <a:cs typeface="Times New Roman" panose="02020603050405020304" pitchFamily="18" charset="0"/>
              </a:rPr>
              <a:t>Requested Audits </a:t>
            </a:r>
          </a:p>
          <a:p>
            <a:pPr marL="800100" lvl="1" indent="-342900">
              <a:buFont typeface="Arial" panose="020B0604020202020204" pitchFamily="34" charset="0"/>
              <a:buChar char="•"/>
            </a:pPr>
            <a:r>
              <a:rPr lang="en-US" sz="1800" dirty="0"/>
              <a:t>Audits may be conducted at the request of the Compliance Officer at any time to ensure compliance with third party billing requirements and/or applicable fraud and abuse laws.</a:t>
            </a:r>
            <a:endParaRPr lang="en-US" sz="1800" dirty="0">
              <a:solidFill>
                <a:srgbClr val="0068B3"/>
              </a:solidFill>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2775646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Overpayments</a:t>
            </a:r>
          </a:p>
        </p:txBody>
      </p:sp>
    </p:spTree>
    <p:extLst>
      <p:ext uri="{BB962C8B-B14F-4D97-AF65-F5344CB8AC3E}">
        <p14:creationId xmlns:p14="http://schemas.microsoft.com/office/powerpoint/2010/main" val="39195668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Overpayments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158845"/>
            <a:ext cx="6654364" cy="5662210"/>
          </a:xfrm>
        </p:spPr>
        <p:txBody>
          <a:bodyPr>
            <a:normAutofit/>
          </a:bodyPr>
          <a:lstStyle/>
          <a:p>
            <a:endParaRPr lang="en-US" sz="1000" dirty="0"/>
          </a:p>
          <a:p>
            <a:pPr marL="457200" indent="-457200">
              <a:buFont typeface="Wingdings" panose="05000000000000000000" pitchFamily="2" charset="2"/>
              <a:buChar char="Ø"/>
            </a:pPr>
            <a:r>
              <a:rPr lang="en-US" sz="1800" dirty="0"/>
              <a:t>Failure to report and return an overpayment can result in potential penalties including false claims liability, civil monetary penalties and exclusion from federal health care programs. </a:t>
            </a:r>
          </a:p>
          <a:p>
            <a:endParaRPr lang="en-US" sz="1000" dirty="0"/>
          </a:p>
          <a:p>
            <a:pPr marL="457200" indent="-457200">
              <a:buFont typeface="Wingdings" panose="05000000000000000000" pitchFamily="2" charset="2"/>
              <a:buChar char="Ø"/>
            </a:pPr>
            <a:r>
              <a:rPr lang="en-US" sz="1800" dirty="0"/>
              <a:t>Must be reported only if a person identifies the overpayment within six years of the date that the overpayment was received.  The six year look-back period will apply to any overpayments reported or repaid on or after March 13, 2016.</a:t>
            </a:r>
          </a:p>
          <a:p>
            <a:endParaRPr lang="en-US" sz="1000" dirty="0"/>
          </a:p>
          <a:p>
            <a:pPr marL="457200" indent="-457200">
              <a:buFont typeface="Wingdings" panose="05000000000000000000" pitchFamily="2" charset="2"/>
              <a:buChar char="Ø"/>
            </a:pPr>
            <a:r>
              <a:rPr lang="en-US" sz="1800" dirty="0"/>
              <a:t>Any information or a potential overpayment shall be promptly evaluated for credibility, documented and followed up on accordingly.</a:t>
            </a:r>
          </a:p>
          <a:p>
            <a:endParaRPr lang="en-US" sz="1000" dirty="0"/>
          </a:p>
          <a:p>
            <a:pPr marL="457200" indent="-457200">
              <a:buFont typeface="Wingdings" panose="05000000000000000000" pitchFamily="2" charset="2"/>
              <a:buChar char="Ø"/>
            </a:pPr>
            <a:r>
              <a:rPr lang="en-US" sz="1800" dirty="0"/>
              <a:t>All Practice Plan providers and their staff are to use reasonable diligence to identify, report and repay any overpayments using applicable claims adjustment, credit balance, self-reported refund, or other appropriate process established by the applicable Medicare contractor to satisfy the obligation to report and return overpayments.  </a:t>
            </a:r>
          </a:p>
          <a:p>
            <a:pPr marL="457200" indent="-457200">
              <a:buFont typeface="Wingdings" panose="05000000000000000000" pitchFamily="2" charset="2"/>
              <a:buChar char="Ø"/>
            </a:pPr>
            <a:endParaRPr lang="en-US" sz="1800" dirty="0"/>
          </a:p>
          <a:p>
            <a:endParaRPr lang="en-US" sz="2000" dirty="0"/>
          </a:p>
          <a:p>
            <a:endParaRPr lang="en-US" sz="2000" dirty="0"/>
          </a:p>
        </p:txBody>
      </p:sp>
    </p:spTree>
    <p:extLst>
      <p:ext uri="{BB962C8B-B14F-4D97-AF65-F5344CB8AC3E}">
        <p14:creationId xmlns:p14="http://schemas.microsoft.com/office/powerpoint/2010/main" val="14673206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Monitoring Exclusionary Databases</a:t>
            </a:r>
          </a:p>
        </p:txBody>
      </p:sp>
    </p:spTree>
    <p:extLst>
      <p:ext uri="{BB962C8B-B14F-4D97-AF65-F5344CB8AC3E}">
        <p14:creationId xmlns:p14="http://schemas.microsoft.com/office/powerpoint/2010/main" val="35164868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Monitoring Exclusionary Databases</a:t>
            </a:r>
          </a:p>
        </p:txBody>
      </p:sp>
      <p:sp>
        <p:nvSpPr>
          <p:cNvPr id="6" name="Text Placeholder 3">
            <a:extLst>
              <a:ext uri="{FF2B5EF4-FFF2-40B4-BE49-F238E27FC236}">
                <a16:creationId xmlns:a16="http://schemas.microsoft.com/office/drawing/2014/main" id="{2D65E635-1F5E-4CBF-B9E0-988FDCBC4555}"/>
              </a:ext>
            </a:extLst>
          </p:cNvPr>
          <p:cNvSpPr>
            <a:spLocks noGrp="1"/>
          </p:cNvSpPr>
          <p:nvPr>
            <p:ph type="body" sz="half" idx="2"/>
          </p:nvPr>
        </p:nvSpPr>
        <p:spPr>
          <a:xfrm>
            <a:off x="2100404" y="1344441"/>
            <a:ext cx="6934954" cy="5355124"/>
          </a:xfrm>
        </p:spPr>
        <p:txBody>
          <a:bodyPr>
            <a:normAutofit/>
          </a:bodyPr>
          <a:lstStyle/>
          <a:p>
            <a:pPr marL="457200" indent="-457200">
              <a:buFont typeface="Wingdings" panose="05000000000000000000" pitchFamily="2" charset="2"/>
              <a:buChar char="Ø"/>
            </a:pPr>
            <a:r>
              <a:rPr lang="en-US" sz="2000" dirty="0">
                <a:solidFill>
                  <a:srgbClr val="0068B3"/>
                </a:solidFill>
              </a:rPr>
              <a:t>The following Exclusionary Databases </a:t>
            </a:r>
            <a:r>
              <a:rPr lang="en-US" sz="2000" b="1" dirty="0">
                <a:solidFill>
                  <a:srgbClr val="0068B3"/>
                </a:solidFill>
              </a:rPr>
              <a:t>must be checked monthly</a:t>
            </a:r>
            <a:r>
              <a:rPr lang="en-US" sz="2000" dirty="0">
                <a:solidFill>
                  <a:srgbClr val="0068B3"/>
                </a:solidFill>
              </a:rPr>
              <a:t>:</a:t>
            </a:r>
            <a:endParaRPr lang="en-US" sz="2000" dirty="0"/>
          </a:p>
          <a:p>
            <a:pPr marL="800100" lvl="1" indent="-342900">
              <a:buFont typeface="Arial" panose="020B0604020202020204" pitchFamily="34" charset="0"/>
              <a:buChar char="•"/>
            </a:pPr>
            <a:r>
              <a:rPr lang="en-US" sz="1600" dirty="0">
                <a:solidFill>
                  <a:srgbClr val="0068B3"/>
                </a:solidFill>
              </a:rPr>
              <a:t>OIG-LEIE</a:t>
            </a:r>
            <a:r>
              <a:rPr lang="en-US" sz="1600" dirty="0"/>
              <a:t> (US Office of Inspector General’s List of Excluded Individuals &amp; Entities)</a:t>
            </a:r>
          </a:p>
          <a:p>
            <a:pPr marL="800100" lvl="1" indent="-342900">
              <a:buFont typeface="Arial" panose="020B0604020202020204" pitchFamily="34" charset="0"/>
              <a:buChar char="•"/>
            </a:pPr>
            <a:r>
              <a:rPr lang="en-US" sz="1600" dirty="0">
                <a:solidFill>
                  <a:srgbClr val="0068B3"/>
                </a:solidFill>
              </a:rPr>
              <a:t>GSA-SAM</a:t>
            </a:r>
            <a:r>
              <a:rPr lang="en-US" sz="1600" dirty="0"/>
              <a:t> (US General Services Administration’s System for Award Management; formerly known as Excluded Parties List System)</a:t>
            </a:r>
          </a:p>
          <a:p>
            <a:pPr marL="800100" lvl="1" indent="-342900">
              <a:buFont typeface="Arial" panose="020B0604020202020204" pitchFamily="34" charset="0"/>
              <a:buChar char="•"/>
            </a:pPr>
            <a:r>
              <a:rPr lang="en-US" sz="1600" dirty="0">
                <a:solidFill>
                  <a:srgbClr val="0068B3"/>
                </a:solidFill>
              </a:rPr>
              <a:t>OMIG List </a:t>
            </a:r>
            <a:r>
              <a:rPr lang="en-US" sz="1600" dirty="0"/>
              <a:t>(NYS Office of the Medicaid Inspector General List of Restricted &amp; Excluded Providers)</a:t>
            </a:r>
          </a:p>
          <a:p>
            <a:pPr lvl="1"/>
            <a:endParaRPr lang="en-US" sz="800" dirty="0"/>
          </a:p>
          <a:p>
            <a:pPr marL="457200" indent="-457200">
              <a:buFont typeface="Wingdings" panose="05000000000000000000" pitchFamily="2" charset="2"/>
              <a:buChar char="Ø"/>
            </a:pPr>
            <a:r>
              <a:rPr lang="en-US" sz="2000" dirty="0">
                <a:solidFill>
                  <a:srgbClr val="0068B3"/>
                </a:solidFill>
              </a:rPr>
              <a:t>The following Exclusionary Databases must be checked against providers only </a:t>
            </a:r>
            <a:r>
              <a:rPr lang="en-US" sz="2000" b="1" dirty="0">
                <a:solidFill>
                  <a:srgbClr val="0068B3"/>
                </a:solidFill>
              </a:rPr>
              <a:t>when a provider is credentialed or re-credentialed</a:t>
            </a:r>
            <a:r>
              <a:rPr lang="en-US" sz="2000" dirty="0">
                <a:solidFill>
                  <a:srgbClr val="0068B3"/>
                </a:solidFill>
              </a:rPr>
              <a:t>:</a:t>
            </a:r>
          </a:p>
          <a:p>
            <a:pPr marL="742950" lvl="1" indent="-285750">
              <a:buFont typeface="Arial" panose="020B0604020202020204" pitchFamily="34" charset="0"/>
              <a:buChar char="•"/>
            </a:pPr>
            <a:r>
              <a:rPr lang="en-US" sz="1600" dirty="0">
                <a:solidFill>
                  <a:srgbClr val="0068B3"/>
                </a:solidFill>
              </a:rPr>
              <a:t>SDN List </a:t>
            </a:r>
            <a:r>
              <a:rPr lang="en-US" sz="1600" dirty="0"/>
              <a:t>(US Treasury’s Office of Foreign Assets Control Specially Designated Nationals)</a:t>
            </a:r>
          </a:p>
          <a:p>
            <a:pPr marL="742950" lvl="1" indent="-285750">
              <a:buFont typeface="Arial" panose="020B0604020202020204" pitchFamily="34" charset="0"/>
              <a:buChar char="•"/>
            </a:pPr>
            <a:r>
              <a:rPr lang="en-US" sz="1600" dirty="0">
                <a:solidFill>
                  <a:srgbClr val="0068B3"/>
                </a:solidFill>
              </a:rPr>
              <a:t>NPPES</a:t>
            </a:r>
            <a:r>
              <a:rPr lang="en-US" sz="1600" dirty="0"/>
              <a:t> (US Centers for Medicare &amp; Medicaid Services National Plan &amp; Provider Enumeration System)</a:t>
            </a:r>
          </a:p>
          <a:p>
            <a:pPr marL="742950" lvl="1" indent="-285750">
              <a:buFont typeface="Arial" panose="020B0604020202020204" pitchFamily="34" charset="0"/>
              <a:buChar char="•"/>
            </a:pPr>
            <a:r>
              <a:rPr lang="en-US" sz="1600" dirty="0">
                <a:solidFill>
                  <a:srgbClr val="0068B3"/>
                </a:solidFill>
              </a:rPr>
              <a:t>Death Master </a:t>
            </a:r>
            <a:r>
              <a:rPr lang="en-US" sz="1600" dirty="0"/>
              <a:t>(US Social Security Death Master File)</a:t>
            </a:r>
          </a:p>
          <a:p>
            <a:pPr marL="742950" lvl="1" indent="-285750">
              <a:buFont typeface="Arial" panose="020B0604020202020204" pitchFamily="34" charset="0"/>
              <a:buChar char="•"/>
            </a:pPr>
            <a:endParaRPr lang="en-US" sz="1400" dirty="0"/>
          </a:p>
          <a:p>
            <a:pPr marL="800100" lvl="1" indent="-342900">
              <a:buFont typeface="Arial" panose="020B0604020202020204" pitchFamily="34" charset="0"/>
              <a:buChar char="•"/>
            </a:pPr>
            <a:endParaRPr lang="en-US" dirty="0"/>
          </a:p>
          <a:p>
            <a:pPr marL="800100" lvl="1" indent="-342900">
              <a:buFont typeface="Arial" panose="020B0604020202020204" pitchFamily="34" charset="0"/>
              <a:buChar char="•"/>
            </a:pPr>
            <a:endParaRPr lang="en-US" sz="1600" dirty="0"/>
          </a:p>
          <a:p>
            <a:pPr lvl="1"/>
            <a:endParaRPr lang="en-US" sz="1800" dirty="0"/>
          </a:p>
        </p:txBody>
      </p:sp>
    </p:spTree>
    <p:extLst>
      <p:ext uri="{BB962C8B-B14F-4D97-AF65-F5344CB8AC3E}">
        <p14:creationId xmlns:p14="http://schemas.microsoft.com/office/powerpoint/2010/main" val="29656597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Monitoring Exclusionary Databases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48509"/>
            <a:ext cx="6654364" cy="5472545"/>
          </a:xfrm>
        </p:spPr>
        <p:txBody>
          <a:bodyPr>
            <a:normAutofit/>
          </a:bodyPr>
          <a:lstStyle/>
          <a:p>
            <a:endParaRPr lang="en-US" sz="1000" dirty="0"/>
          </a:p>
          <a:p>
            <a:pPr marL="457200" indent="-457200">
              <a:buFont typeface="Wingdings" panose="05000000000000000000" pitchFamily="2" charset="2"/>
              <a:buChar char="Ø"/>
            </a:pPr>
            <a:r>
              <a:rPr lang="en-US" sz="2000" dirty="0"/>
              <a:t>If a match is found on any exclusionary database, the provider, staff member or agent/vendor should be immediately suspended. </a:t>
            </a:r>
          </a:p>
          <a:p>
            <a:endParaRPr lang="en-US" sz="2000" dirty="0"/>
          </a:p>
          <a:p>
            <a:pPr marL="457200" indent="-457200">
              <a:buFont typeface="Wingdings" panose="05000000000000000000" pitchFamily="2" charset="2"/>
              <a:buChar char="Ø"/>
            </a:pPr>
            <a:r>
              <a:rPr lang="en-US" sz="2000" dirty="0"/>
              <a:t>That person should be given the opportunity to appeal to the appropriate government agency to have his or her name removed from the Exclusionary Database or receive a waiver from the appropriate government agency. </a:t>
            </a:r>
          </a:p>
          <a:p>
            <a:endParaRPr lang="en-US" sz="2000" dirty="0"/>
          </a:p>
          <a:p>
            <a:pPr marL="457200" indent="-457200">
              <a:buFont typeface="Wingdings" panose="05000000000000000000" pitchFamily="2" charset="2"/>
              <a:buChar char="Ø"/>
            </a:pPr>
            <a:r>
              <a:rPr lang="en-US" sz="2000" dirty="0"/>
              <a:t>If those actions are not successful, provider or staff member must be terminated from employment and the contract with the agent/vendor must be terminated.  </a:t>
            </a:r>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132997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8 Elements of an Effective Compliance Plan</a:t>
            </a:r>
          </a:p>
        </p:txBody>
      </p:sp>
      <p:sp>
        <p:nvSpPr>
          <p:cNvPr id="3" name="Content Placeholder 2"/>
          <p:cNvSpPr>
            <a:spLocks noGrp="1"/>
          </p:cNvSpPr>
          <p:nvPr>
            <p:ph sz="half" idx="1"/>
          </p:nvPr>
        </p:nvSpPr>
        <p:spPr>
          <a:xfrm>
            <a:off x="2037031" y="1222218"/>
            <a:ext cx="7106970" cy="5558828"/>
          </a:xfrm>
        </p:spPr>
        <p:txBody>
          <a:bodyPr>
            <a:normAutofit/>
          </a:bodyPr>
          <a:lstStyle/>
          <a:p>
            <a:pPr marL="0" indent="0">
              <a:spcBef>
                <a:spcPts val="600"/>
              </a:spcBef>
              <a:buNone/>
            </a:pPr>
            <a:r>
              <a:rPr lang="en-US" dirty="0">
                <a:solidFill>
                  <a:srgbClr val="0068B3"/>
                </a:solidFill>
              </a:rPr>
              <a:t>4.	Internal Monitoring &amp; Auditing</a:t>
            </a:r>
          </a:p>
          <a:p>
            <a:pPr lvl="1">
              <a:spcBef>
                <a:spcPts val="600"/>
              </a:spcBef>
              <a:buFont typeface="Arial" panose="020B0604020202020204" pitchFamily="34" charset="0"/>
              <a:buChar char="•"/>
            </a:pPr>
            <a:r>
              <a:rPr lang="en-US" sz="1600" dirty="0"/>
              <a:t>As system of internal and, if necessary, external audits shall be in place for routine identification of compliance risk areas &amp; for self-evaluation of such risk areas, and for evaluation of potential or actual non-compliance as a result of such self-evaluations and audits.</a:t>
            </a:r>
          </a:p>
          <a:p>
            <a:pPr lvl="1">
              <a:spcBef>
                <a:spcPts val="600"/>
              </a:spcBef>
              <a:buFont typeface="Arial" panose="020B0604020202020204" pitchFamily="34" charset="0"/>
              <a:buChar char="•"/>
            </a:pPr>
            <a:r>
              <a:rPr lang="en-US" sz="1600" dirty="0"/>
              <a:t>Risk assessments and audits are conducted on a regular basis.</a:t>
            </a:r>
          </a:p>
          <a:p>
            <a:pPr marL="0" indent="0">
              <a:spcBef>
                <a:spcPts val="600"/>
              </a:spcBef>
              <a:buNone/>
            </a:pPr>
            <a:r>
              <a:rPr lang="en-US" dirty="0">
                <a:solidFill>
                  <a:srgbClr val="0068B3"/>
                </a:solidFill>
              </a:rPr>
              <a:t>5.	Communications</a:t>
            </a:r>
          </a:p>
          <a:p>
            <a:pPr lvl="1">
              <a:spcBef>
                <a:spcPts val="600"/>
              </a:spcBef>
              <a:buFont typeface="Arial" panose="020B0604020202020204" pitchFamily="34" charset="0"/>
              <a:buChar char="•"/>
            </a:pPr>
            <a:r>
              <a:rPr lang="en-US" sz="1600" dirty="0"/>
              <a:t>Communication lines to the compliance officer shall be in place &amp; accessible to all employees, executives &amp; governing body members to allow compliance issues to be reported.</a:t>
            </a:r>
          </a:p>
          <a:p>
            <a:pPr lvl="1">
              <a:spcBef>
                <a:spcPts val="600"/>
              </a:spcBef>
              <a:buFont typeface="Arial" panose="020B0604020202020204" pitchFamily="34" charset="0"/>
              <a:buChar char="•"/>
            </a:pPr>
            <a:r>
              <a:rPr lang="en-US" sz="1600" dirty="0"/>
              <a:t>Communication lines shall include a method for anonymous &amp; confidential good faith reporting of know or potential compliance issues. </a:t>
            </a:r>
          </a:p>
          <a:p>
            <a:pPr marL="0" indent="0">
              <a:spcBef>
                <a:spcPts val="600"/>
              </a:spcBef>
              <a:buNone/>
            </a:pPr>
            <a:r>
              <a:rPr lang="en-US" dirty="0">
                <a:solidFill>
                  <a:srgbClr val="0068B3"/>
                </a:solidFill>
              </a:rPr>
              <a:t>6.	Enforcement of Disciplinary Standards</a:t>
            </a:r>
          </a:p>
          <a:p>
            <a:pPr lvl="1">
              <a:spcBef>
                <a:spcPts val="600"/>
              </a:spcBef>
              <a:buFont typeface="Arial" panose="020B0604020202020204" pitchFamily="34" charset="0"/>
              <a:buChar char="•"/>
            </a:pPr>
            <a:r>
              <a:rPr lang="en-US" sz="1600" dirty="0"/>
              <a:t>The Code of Conduct and Policies within this Compliance Plan have been established to ensure UBMD employees are aware that compliance shall be treated seriously, and that violations and non-compliance shall be dealt with fairly, consistently and uniformly.</a:t>
            </a:r>
          </a:p>
          <a:p>
            <a:pPr lvl="1">
              <a:spcBef>
                <a:spcPts val="600"/>
              </a:spcBef>
              <a:buFont typeface="Arial" panose="020B0604020202020204" pitchFamily="34" charset="0"/>
              <a:buChar char="•"/>
            </a:pPr>
            <a:endParaRPr lang="en-US" sz="1600" dirty="0"/>
          </a:p>
        </p:txBody>
      </p:sp>
    </p:spTree>
    <p:extLst>
      <p:ext uri="{BB962C8B-B14F-4D97-AF65-F5344CB8AC3E}">
        <p14:creationId xmlns:p14="http://schemas.microsoft.com/office/powerpoint/2010/main" val="26806040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Reporting Misconduct</a:t>
            </a:r>
          </a:p>
        </p:txBody>
      </p:sp>
    </p:spTree>
    <p:extLst>
      <p:ext uri="{BB962C8B-B14F-4D97-AF65-F5344CB8AC3E}">
        <p14:creationId xmlns:p14="http://schemas.microsoft.com/office/powerpoint/2010/main" val="23835787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Examples of Misconduct</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48509"/>
            <a:ext cx="6654364" cy="5472545"/>
          </a:xfrm>
        </p:spPr>
        <p:txBody>
          <a:bodyPr>
            <a:normAutofit/>
          </a:bodyPr>
          <a:lstStyle/>
          <a:p>
            <a:endParaRPr lang="en-US" sz="1000" dirty="0"/>
          </a:p>
          <a:p>
            <a:pPr marL="457200" indent="-457200">
              <a:buFont typeface="Wingdings" panose="05000000000000000000" pitchFamily="2" charset="2"/>
              <a:buChar char="Ø"/>
            </a:pPr>
            <a:r>
              <a:rPr lang="en-US" sz="2400" dirty="0"/>
              <a:t>Repeated instances of improper coding</a:t>
            </a:r>
          </a:p>
          <a:p>
            <a:pPr marL="457200" indent="-457200">
              <a:buFont typeface="Wingdings" panose="05000000000000000000" pitchFamily="2" charset="2"/>
              <a:buChar char="Ø"/>
            </a:pPr>
            <a:r>
              <a:rPr lang="en-US" sz="2400" dirty="0"/>
              <a:t>Inadequate medical record documentation</a:t>
            </a:r>
          </a:p>
          <a:p>
            <a:pPr marL="457200" indent="-457200">
              <a:buFont typeface="Wingdings" panose="05000000000000000000" pitchFamily="2" charset="2"/>
              <a:buChar char="Ø"/>
            </a:pPr>
            <a:r>
              <a:rPr lang="en-US" sz="2400" dirty="0"/>
              <a:t>Falsification or alteration of medical records</a:t>
            </a:r>
          </a:p>
          <a:p>
            <a:pPr marL="457200" indent="-457200">
              <a:buFont typeface="Wingdings" panose="05000000000000000000" pitchFamily="2" charset="2"/>
              <a:buChar char="Ø"/>
            </a:pPr>
            <a:r>
              <a:rPr lang="en-US" sz="2400" dirty="0"/>
              <a:t>Harassment, intimidation</a:t>
            </a:r>
          </a:p>
          <a:p>
            <a:pPr marL="457200" indent="-457200">
              <a:buFont typeface="Wingdings" panose="05000000000000000000" pitchFamily="2" charset="2"/>
              <a:buChar char="Ø"/>
            </a:pPr>
            <a:r>
              <a:rPr lang="en-US" sz="2400" dirty="0"/>
              <a:t>Threatening, vulgar or obscene behavior</a:t>
            </a:r>
          </a:p>
          <a:p>
            <a:pPr marL="457200" indent="-457200">
              <a:buFont typeface="Wingdings" panose="05000000000000000000" pitchFamily="2" charset="2"/>
              <a:buChar char="Ø"/>
            </a:pPr>
            <a:r>
              <a:rPr lang="en-US" sz="2400" dirty="0"/>
              <a:t>Acceptance of bribes or other kickbacks</a:t>
            </a:r>
          </a:p>
          <a:p>
            <a:pPr marL="457200" indent="-457200">
              <a:buFont typeface="Wingdings" panose="05000000000000000000" pitchFamily="2" charset="2"/>
              <a:buChar char="Ø"/>
            </a:pPr>
            <a:r>
              <a:rPr lang="en-US" sz="2400" dirty="0"/>
              <a:t>Unlawful attempts to induce referrals</a:t>
            </a:r>
          </a:p>
          <a:p>
            <a:pPr marL="457200" indent="-457200">
              <a:buFont typeface="Wingdings" panose="05000000000000000000" pitchFamily="2" charset="2"/>
              <a:buChar char="Ø"/>
            </a:pPr>
            <a:r>
              <a:rPr lang="en-US" sz="2400" dirty="0"/>
              <a:t>Retaliation against someone who has made a previous report concerning a compliance violation</a:t>
            </a:r>
          </a:p>
          <a:p>
            <a:pPr marL="457200" indent="-457200">
              <a:buFont typeface="Wingdings" panose="05000000000000000000" pitchFamily="2" charset="2"/>
              <a:buChar char="Ø"/>
            </a:pPr>
            <a:r>
              <a:rPr lang="en-US" sz="2400" dirty="0"/>
              <a:t>HIPAA violations</a:t>
            </a:r>
          </a:p>
          <a:p>
            <a:pPr marL="457200" indent="-457200">
              <a:buFont typeface="Wingdings" panose="05000000000000000000" pitchFamily="2" charset="2"/>
              <a:buChar char="Ø"/>
            </a:pPr>
            <a:endParaRPr lang="en-US"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8717421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Procedure for </a:t>
            </a:r>
          </a:p>
          <a:p>
            <a:pPr algn="ctr"/>
            <a:r>
              <a:rPr lang="en-US" sz="2800" dirty="0"/>
              <a:t>Reporting Misconduct</a:t>
            </a:r>
          </a:p>
        </p:txBody>
      </p:sp>
      <p:sp>
        <p:nvSpPr>
          <p:cNvPr id="6" name="Text Placeholder 3">
            <a:extLst>
              <a:ext uri="{FF2B5EF4-FFF2-40B4-BE49-F238E27FC236}">
                <a16:creationId xmlns:a16="http://schemas.microsoft.com/office/drawing/2014/main" id="{2D65E635-1F5E-4CBF-B9E0-988FDCBC4555}"/>
              </a:ext>
            </a:extLst>
          </p:cNvPr>
          <p:cNvSpPr>
            <a:spLocks noGrp="1"/>
          </p:cNvSpPr>
          <p:nvPr>
            <p:ph type="body" sz="half" idx="2"/>
          </p:nvPr>
        </p:nvSpPr>
        <p:spPr>
          <a:xfrm>
            <a:off x="2337230" y="1339274"/>
            <a:ext cx="6541223" cy="5006108"/>
          </a:xfrm>
        </p:spPr>
        <p:txBody>
          <a:bodyPr>
            <a:normAutofit/>
          </a:bodyPr>
          <a:lstStyle/>
          <a:p>
            <a:pPr marL="457200" indent="-457200">
              <a:buFont typeface="Wingdings" panose="05000000000000000000" pitchFamily="2" charset="2"/>
              <a:buChar char="Ø"/>
            </a:pPr>
            <a:r>
              <a:rPr lang="en-US" sz="2400" dirty="0">
                <a:solidFill>
                  <a:srgbClr val="0068B3"/>
                </a:solidFill>
              </a:rPr>
              <a:t>All reports of known or suspected misconduct may be made in any of the following ways:</a:t>
            </a:r>
            <a:endParaRPr lang="en-US" sz="1800" dirty="0"/>
          </a:p>
          <a:p>
            <a:pPr marL="800100" lvl="1" indent="-342900">
              <a:buFont typeface="Arial" panose="020B0604020202020204" pitchFamily="34" charset="0"/>
              <a:buChar char="•"/>
            </a:pPr>
            <a:r>
              <a:rPr lang="en-US" sz="2000" dirty="0"/>
              <a:t>Report directly to Practice Plan President or Compliance Coordinator.</a:t>
            </a:r>
          </a:p>
          <a:p>
            <a:pPr marL="800100" lvl="1" indent="-342900">
              <a:buFont typeface="Arial" panose="020B0604020202020204" pitchFamily="34" charset="0"/>
              <a:buChar char="•"/>
            </a:pPr>
            <a:r>
              <a:rPr lang="en-US" sz="2000" dirty="0"/>
              <a:t>Report to UBMD Compliance Officer via:</a:t>
            </a:r>
          </a:p>
          <a:p>
            <a:pPr marL="1257300" lvl="2" indent="-342900">
              <a:buFont typeface="Wingdings" panose="05000000000000000000" pitchFamily="2" charset="2"/>
              <a:buChar char="ü"/>
            </a:pPr>
            <a:r>
              <a:rPr lang="en-US" sz="1800" dirty="0"/>
              <a:t>Phone: 888-4705</a:t>
            </a:r>
          </a:p>
          <a:p>
            <a:pPr marL="1257300" lvl="2" indent="-342900">
              <a:buFont typeface="Wingdings" panose="05000000000000000000" pitchFamily="2" charset="2"/>
              <a:buChar char="ü"/>
            </a:pPr>
            <a:r>
              <a:rPr lang="en-US" sz="1800" dirty="0"/>
              <a:t>Email:  </a:t>
            </a:r>
            <a:r>
              <a:rPr lang="en-US" sz="1800" u="sng" dirty="0">
                <a:hlinkClick r:id="rId3"/>
              </a:rPr>
              <a:t>larryd@buffalo.edu</a:t>
            </a:r>
            <a:endParaRPr lang="en-US" sz="1800" u="sng" dirty="0"/>
          </a:p>
          <a:p>
            <a:pPr marL="1257300" lvl="2" indent="-342900">
              <a:buFont typeface="Wingdings" panose="05000000000000000000" pitchFamily="2" charset="2"/>
              <a:buChar char="ü"/>
            </a:pPr>
            <a:r>
              <a:rPr lang="en-US" sz="1800" dirty="0"/>
              <a:t>Interoffice mail:  Lawrence C. </a:t>
            </a:r>
            <a:r>
              <a:rPr lang="en-US" sz="1800" dirty="0" err="1"/>
              <a:t>DiGiulio</a:t>
            </a:r>
            <a:r>
              <a:rPr lang="en-US" sz="1800" dirty="0"/>
              <a:t>, 77 Goodell, Suite 310</a:t>
            </a:r>
          </a:p>
          <a:p>
            <a:pPr marL="1257300" lvl="2" indent="-342900">
              <a:buFont typeface="Wingdings" panose="05000000000000000000" pitchFamily="2" charset="2"/>
              <a:buChar char="ü"/>
            </a:pPr>
            <a:r>
              <a:rPr lang="en-US" sz="1800" dirty="0"/>
              <a:t>U.S. Mail: Lawrence C. </a:t>
            </a:r>
            <a:r>
              <a:rPr lang="en-US" sz="1800" dirty="0" err="1"/>
              <a:t>DiGiulio</a:t>
            </a:r>
            <a:r>
              <a:rPr lang="en-US" sz="1800" dirty="0"/>
              <a:t>, 77 Goodell Street, Suite 310 Buffalo, New York, 14203</a:t>
            </a:r>
          </a:p>
          <a:p>
            <a:pPr marL="800100" lvl="1" indent="-342900">
              <a:buFont typeface="Arial" panose="020B0604020202020204" pitchFamily="34" charset="0"/>
              <a:buChar char="•"/>
            </a:pPr>
            <a:r>
              <a:rPr lang="en-US" sz="2000" dirty="0"/>
              <a:t>Call the </a:t>
            </a:r>
            <a:r>
              <a:rPr lang="en-US" sz="2000" dirty="0">
                <a:solidFill>
                  <a:srgbClr val="FF0000"/>
                </a:solidFill>
              </a:rPr>
              <a:t>Anonymous Compliance Hotline at 888-4752</a:t>
            </a:r>
            <a:r>
              <a:rPr lang="en-US" sz="2000" dirty="0"/>
              <a:t>.</a:t>
            </a:r>
          </a:p>
          <a:p>
            <a:pPr marL="800100" lvl="1" indent="-342900">
              <a:buFont typeface="Arial" panose="020B0604020202020204" pitchFamily="34" charset="0"/>
              <a:buChar char="•"/>
            </a:pPr>
            <a:r>
              <a:rPr lang="en-US" sz="2000" dirty="0"/>
              <a:t>Complete a Compliance Issue Reporting Form</a:t>
            </a:r>
          </a:p>
          <a:p>
            <a:pPr lvl="1"/>
            <a:endParaRPr lang="en-US" sz="1800" dirty="0"/>
          </a:p>
          <a:p>
            <a:pPr lvl="1"/>
            <a:endParaRPr lang="en-US" sz="1400" dirty="0"/>
          </a:p>
          <a:p>
            <a:pPr marL="800100" lvl="1" indent="-342900">
              <a:buFont typeface="Arial" panose="020B0604020202020204" pitchFamily="34" charset="0"/>
              <a:buChar char="•"/>
            </a:pPr>
            <a:endParaRPr lang="en-US" dirty="0"/>
          </a:p>
          <a:p>
            <a:pPr marL="800100" lvl="1" indent="-342900">
              <a:buFont typeface="Arial" panose="020B0604020202020204" pitchFamily="34" charset="0"/>
              <a:buChar char="•"/>
            </a:pPr>
            <a:endParaRPr lang="en-US" sz="1600" dirty="0"/>
          </a:p>
          <a:p>
            <a:pPr lvl="1"/>
            <a:endParaRPr lang="en-US" sz="1800" dirty="0"/>
          </a:p>
        </p:txBody>
      </p:sp>
    </p:spTree>
    <p:extLst>
      <p:ext uri="{BB962C8B-B14F-4D97-AF65-F5344CB8AC3E}">
        <p14:creationId xmlns:p14="http://schemas.microsoft.com/office/powerpoint/2010/main" val="12539798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Procedure for </a:t>
            </a:r>
          </a:p>
          <a:p>
            <a:pPr algn="ctr"/>
            <a:r>
              <a:rPr lang="en-US" sz="2800" dirty="0"/>
              <a:t>Reporting Misconduct</a:t>
            </a:r>
          </a:p>
        </p:txBody>
      </p:sp>
      <p:sp>
        <p:nvSpPr>
          <p:cNvPr id="6" name="Text Placeholder 3">
            <a:extLst>
              <a:ext uri="{FF2B5EF4-FFF2-40B4-BE49-F238E27FC236}">
                <a16:creationId xmlns:a16="http://schemas.microsoft.com/office/drawing/2014/main" id="{2D65E635-1F5E-4CBF-B9E0-988FDCBC4555}"/>
              </a:ext>
            </a:extLst>
          </p:cNvPr>
          <p:cNvSpPr>
            <a:spLocks noGrp="1"/>
          </p:cNvSpPr>
          <p:nvPr>
            <p:ph type="body" sz="half" idx="2"/>
          </p:nvPr>
        </p:nvSpPr>
        <p:spPr>
          <a:xfrm>
            <a:off x="2337230" y="1339273"/>
            <a:ext cx="6541223" cy="5237017"/>
          </a:xfrm>
        </p:spPr>
        <p:txBody>
          <a:bodyPr>
            <a:normAutofit/>
          </a:bodyPr>
          <a:lstStyle/>
          <a:p>
            <a:pPr marL="457200" indent="-457200">
              <a:buFont typeface="Wingdings" panose="05000000000000000000" pitchFamily="2" charset="2"/>
              <a:buChar char="Ø"/>
            </a:pPr>
            <a:r>
              <a:rPr lang="en-US" sz="2000" dirty="0">
                <a:solidFill>
                  <a:srgbClr val="0068B3"/>
                </a:solidFill>
              </a:rPr>
              <a:t>All reports of misconduct should include pertinent information, including:</a:t>
            </a:r>
          </a:p>
          <a:p>
            <a:pPr marL="742950" lvl="1" indent="-285750">
              <a:buFont typeface="Arial" panose="020B0604020202020204" pitchFamily="34" charset="0"/>
              <a:buChar char="•"/>
            </a:pPr>
            <a:r>
              <a:rPr lang="en-US" sz="1600" dirty="0"/>
              <a:t>The name of the individual and/or Practice Plan about which the report is being made;</a:t>
            </a:r>
          </a:p>
          <a:p>
            <a:pPr marL="742950" lvl="1" indent="-285750">
              <a:buFont typeface="Arial" panose="020B0604020202020204" pitchFamily="34" charset="0"/>
              <a:buChar char="•"/>
            </a:pPr>
            <a:r>
              <a:rPr lang="en-US" sz="1600" dirty="0"/>
              <a:t>A factual and objective description of the questionable practice, including date and time;</a:t>
            </a:r>
          </a:p>
          <a:p>
            <a:pPr marL="742950" lvl="1" indent="-285750">
              <a:buFont typeface="Arial" panose="020B0604020202020204" pitchFamily="34" charset="0"/>
              <a:buChar char="•"/>
            </a:pPr>
            <a:r>
              <a:rPr lang="en-US" sz="1600" dirty="0"/>
              <a:t>If involving inappropriate billing, any information available regarding if/when claim was billed, amount billed, whether payment was received, what steps if any were taken to stop payment or refund payment;</a:t>
            </a:r>
          </a:p>
          <a:p>
            <a:pPr marL="742950" lvl="1" indent="-285750">
              <a:buFont typeface="Arial" panose="020B0604020202020204" pitchFamily="34" charset="0"/>
              <a:buChar char="•"/>
            </a:pPr>
            <a:r>
              <a:rPr lang="en-US" sz="1600" dirty="0"/>
              <a:t>Medical records involved, identified by either patient name or number;</a:t>
            </a:r>
          </a:p>
          <a:p>
            <a:pPr marL="742950" lvl="1" indent="-285750">
              <a:buFont typeface="Arial" panose="020B0604020202020204" pitchFamily="34" charset="0"/>
              <a:buChar char="•"/>
            </a:pPr>
            <a:r>
              <a:rPr lang="en-US" sz="1600" dirty="0"/>
              <a:t>Any other information deemed necessary for investigation.</a:t>
            </a:r>
          </a:p>
          <a:p>
            <a:pPr marL="457200" indent="-457200">
              <a:buFont typeface="Wingdings" panose="05000000000000000000" pitchFamily="2" charset="2"/>
              <a:buChar char="Ø"/>
            </a:pPr>
            <a:r>
              <a:rPr lang="en-US" sz="1800" dirty="0">
                <a:solidFill>
                  <a:srgbClr val="0068B3"/>
                </a:solidFill>
              </a:rPr>
              <a:t>Each report of misconduct will be followed up with an internal investigation.</a:t>
            </a:r>
          </a:p>
          <a:p>
            <a:pPr marL="457200" indent="-457200">
              <a:buFont typeface="Wingdings" panose="05000000000000000000" pitchFamily="2" charset="2"/>
              <a:buChar char="Ø"/>
            </a:pPr>
            <a:r>
              <a:rPr lang="en-US" sz="1800" dirty="0">
                <a:solidFill>
                  <a:srgbClr val="0068B3"/>
                </a:solidFill>
              </a:rPr>
              <a:t>If warranted following complete investigation, corrective action may be imposed.</a:t>
            </a:r>
          </a:p>
          <a:p>
            <a:pPr marL="800100" lvl="1" indent="-342900">
              <a:buFont typeface="Arial" panose="020B0604020202020204" pitchFamily="34" charset="0"/>
              <a:buChar char="•"/>
            </a:pPr>
            <a:endParaRPr lang="en-US" sz="1600" dirty="0"/>
          </a:p>
          <a:p>
            <a:pPr lvl="1"/>
            <a:endParaRPr lang="en-US" sz="1800" dirty="0"/>
          </a:p>
        </p:txBody>
      </p:sp>
    </p:spTree>
    <p:extLst>
      <p:ext uri="{BB962C8B-B14F-4D97-AF65-F5344CB8AC3E}">
        <p14:creationId xmlns:p14="http://schemas.microsoft.com/office/powerpoint/2010/main" val="31358024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Hotline &amp; Reporting Form</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167440"/>
            <a:ext cx="6654364" cy="5369162"/>
          </a:xfrm>
        </p:spPr>
        <p:txBody>
          <a:bodyPr>
            <a:normAutofit/>
          </a:bodyPr>
          <a:lstStyle/>
          <a:p>
            <a:pPr marL="285750" indent="-285750">
              <a:buFont typeface="Wingdings" panose="05000000000000000000" pitchFamily="2" charset="2"/>
              <a:buChar char="Ø"/>
            </a:pPr>
            <a:r>
              <a:rPr lang="en-US" sz="2000" dirty="0">
                <a:solidFill>
                  <a:srgbClr val="0068B3"/>
                </a:solidFill>
              </a:rPr>
              <a:t>Compliance Hotline</a:t>
            </a:r>
          </a:p>
          <a:p>
            <a:pPr marL="742950" lvl="1" indent="-285750">
              <a:buFont typeface="Arial" panose="020B0604020202020204" pitchFamily="34" charset="0"/>
              <a:buChar char="•"/>
            </a:pPr>
            <a:r>
              <a:rPr lang="en-US" sz="1800" dirty="0">
                <a:solidFill>
                  <a:srgbClr val="FF0000"/>
                </a:solidFill>
              </a:rPr>
              <a:t>Hotline number:  888-4752</a:t>
            </a:r>
            <a:endParaRPr lang="en-US" sz="1800" dirty="0"/>
          </a:p>
          <a:p>
            <a:pPr marL="742950" lvl="1" indent="-285750">
              <a:buFont typeface="Arial" panose="020B0604020202020204" pitchFamily="34" charset="0"/>
              <a:buChar char="•"/>
            </a:pPr>
            <a:r>
              <a:rPr lang="en-US" sz="1800" dirty="0"/>
              <a:t>Accessible 24 hours, 7 days a week, allowing callers to leave a message no matter when they call. </a:t>
            </a:r>
          </a:p>
          <a:p>
            <a:pPr marL="742950" lvl="1" indent="-285750">
              <a:buFont typeface="Arial" panose="020B0604020202020204" pitchFamily="34" charset="0"/>
              <a:buChar char="•"/>
            </a:pPr>
            <a:r>
              <a:rPr lang="en-US" sz="1800" dirty="0"/>
              <a:t>Calls monitored Monday-Friday 8:00am-5:00pm.</a:t>
            </a:r>
          </a:p>
          <a:p>
            <a:pPr marL="742950" lvl="1" indent="-285750">
              <a:buFont typeface="Arial" panose="020B0604020202020204" pitchFamily="34" charset="0"/>
              <a:buChar char="•"/>
            </a:pPr>
            <a:r>
              <a:rPr lang="en-US" sz="1800" dirty="0"/>
              <a:t>A copy of the Compliance Hotline flier should be posted in </a:t>
            </a:r>
            <a:r>
              <a:rPr lang="en-US" sz="1800" b="1" u="sng" dirty="0"/>
              <a:t>all</a:t>
            </a:r>
            <a:r>
              <a:rPr lang="en-US" sz="1800" dirty="0"/>
              <a:t> practice plan back-office areas, visible to employees. </a:t>
            </a:r>
          </a:p>
          <a:p>
            <a:pPr marL="742950" lvl="1" indent="-285750">
              <a:buFont typeface="Arial" panose="020B0604020202020204" pitchFamily="34" charset="0"/>
              <a:buChar char="•"/>
            </a:pPr>
            <a:r>
              <a:rPr lang="en-US" sz="1800" dirty="0"/>
              <a:t>All calls to the hotline will be confidential, and no attempt will be made to determine the number or location of the caller.  It is our policy to preserve anonymity of callers who wish to remain anonymous, subject to limits imposed by law.</a:t>
            </a:r>
          </a:p>
          <a:p>
            <a:pPr lvl="1"/>
            <a:endParaRPr lang="en-US" sz="1000" dirty="0"/>
          </a:p>
          <a:p>
            <a:pPr marL="285750" indent="-285750">
              <a:buFont typeface="Wingdings" panose="05000000000000000000" pitchFamily="2" charset="2"/>
              <a:buChar char="Ø"/>
            </a:pPr>
            <a:r>
              <a:rPr lang="en-US" sz="2000" dirty="0">
                <a:solidFill>
                  <a:srgbClr val="0068B3"/>
                </a:solidFill>
              </a:rPr>
              <a:t>Compliance Issue Reporting Form</a:t>
            </a:r>
          </a:p>
          <a:p>
            <a:pPr marL="800100" lvl="1" indent="-342900">
              <a:buFont typeface="Arial" panose="020B0604020202020204" pitchFamily="34" charset="0"/>
              <a:buChar char="•"/>
            </a:pPr>
            <a:r>
              <a:rPr lang="en-US" sz="1800" dirty="0"/>
              <a:t>Completed forms may be sent to the Compliance Office via email, fax, U.S. Mail, Interoffice Mail.</a:t>
            </a:r>
          </a:p>
          <a:p>
            <a:pPr marL="800100" lvl="1" indent="-342900">
              <a:buFont typeface="Arial" panose="020B0604020202020204" pitchFamily="34" charset="0"/>
              <a:buChar char="•"/>
            </a:pPr>
            <a:r>
              <a:rPr lang="en-US" sz="1800" dirty="0"/>
              <a:t>Form allows the reporter to remain anonymous if desired.</a:t>
            </a:r>
          </a:p>
          <a:p>
            <a:endParaRPr lang="en-US"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36520830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Failure to Report</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48509"/>
            <a:ext cx="6654364" cy="4821382"/>
          </a:xfrm>
        </p:spPr>
        <p:txBody>
          <a:bodyPr>
            <a:normAutofit/>
          </a:bodyPr>
          <a:lstStyle/>
          <a:p>
            <a:endParaRPr lang="en-US" sz="1000" dirty="0"/>
          </a:p>
          <a:p>
            <a:pPr marL="342900" indent="-342900">
              <a:buFont typeface="Wingdings" panose="05000000000000000000" pitchFamily="2" charset="2"/>
              <a:buChar char="Ø"/>
            </a:pPr>
            <a:r>
              <a:rPr lang="en-US" sz="2800" b="1" i="1" dirty="0"/>
              <a:t>Failure or refusal to report misconduct or fraudulent or illegal practices is a violation of this Compliance Plan and may result in disciplinary action, up to and including termination, of any individual who suspects misconduct but fails to report it.</a:t>
            </a:r>
            <a:endParaRPr lang="en-US" sz="2800" dirty="0"/>
          </a:p>
          <a:p>
            <a:endParaRPr lang="en-US" sz="2400"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34494410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Diversity</a:t>
            </a:r>
          </a:p>
        </p:txBody>
      </p:sp>
    </p:spTree>
    <p:extLst>
      <p:ext uri="{BB962C8B-B14F-4D97-AF65-F5344CB8AC3E}">
        <p14:creationId xmlns:p14="http://schemas.microsoft.com/office/powerpoint/2010/main" val="36839034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Diversity</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48508"/>
            <a:ext cx="6654364" cy="5006109"/>
          </a:xfrm>
        </p:spPr>
        <p:txBody>
          <a:bodyPr>
            <a:normAutofit/>
          </a:bodyPr>
          <a:lstStyle/>
          <a:p>
            <a:endParaRPr lang="en-US" sz="1000" dirty="0"/>
          </a:p>
          <a:p>
            <a:pPr marL="285750" indent="-285750">
              <a:buFont typeface="Wingdings" panose="05000000000000000000" pitchFamily="2" charset="2"/>
              <a:buChar char="Ø"/>
            </a:pPr>
            <a:r>
              <a:rPr lang="en-US" sz="2000" dirty="0"/>
              <a:t>UBMD encourages and promotes diversity in its organization at all levels, and values individual and cultural differences within its workforce. </a:t>
            </a:r>
          </a:p>
          <a:p>
            <a:endParaRPr lang="en-US" sz="1800" dirty="0"/>
          </a:p>
          <a:p>
            <a:pPr marL="285750" indent="-285750">
              <a:buFont typeface="Wingdings" panose="05000000000000000000" pitchFamily="2" charset="2"/>
              <a:buChar char="Ø"/>
            </a:pPr>
            <a:r>
              <a:rPr lang="en-US" sz="2000" dirty="0"/>
              <a:t>UBMD prohibits any conduct of discrimination against employees, patients, residents, fellows, students or vendors with regard to race, color, religion, sex, national origin, age, disability, sexual orientation, marital status, pregnancy, military status, veteran status, or any other status or classification protected by federal, state or local law.</a:t>
            </a:r>
          </a:p>
          <a:p>
            <a:endParaRPr lang="en-US" sz="1800" dirty="0"/>
          </a:p>
          <a:p>
            <a:pPr marL="285750" indent="-285750">
              <a:buFont typeface="Wingdings" panose="05000000000000000000" pitchFamily="2" charset="2"/>
              <a:buChar char="Ø"/>
            </a:pPr>
            <a:r>
              <a:rPr lang="en-US" sz="2000" dirty="0"/>
              <a:t>Discrimination or harassment based on any protected status or classification will not be tolerated, and may result in disciplinary action up to and including termination.</a:t>
            </a:r>
          </a:p>
          <a:p>
            <a:endParaRPr lang="en-US" sz="2400"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38741655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Language Access Services</a:t>
            </a:r>
          </a:p>
        </p:txBody>
      </p:sp>
    </p:spTree>
    <p:extLst>
      <p:ext uri="{BB962C8B-B14F-4D97-AF65-F5344CB8AC3E}">
        <p14:creationId xmlns:p14="http://schemas.microsoft.com/office/powerpoint/2010/main" val="1536043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Language Access Services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48508"/>
            <a:ext cx="6654364" cy="5153892"/>
          </a:xfrm>
        </p:spPr>
        <p:txBody>
          <a:bodyPr>
            <a:normAutofit/>
          </a:bodyPr>
          <a:lstStyle/>
          <a:p>
            <a:endParaRPr lang="en-US" sz="1000" dirty="0"/>
          </a:p>
          <a:p>
            <a:pPr marL="285750" indent="-285750">
              <a:buFont typeface="Wingdings" panose="05000000000000000000" pitchFamily="2" charset="2"/>
              <a:buChar char="Ø"/>
            </a:pPr>
            <a:r>
              <a:rPr lang="en-US" sz="1600" dirty="0"/>
              <a:t>When necessary, each practice plan will provide interpretive services to Limited English Proficiency (LEP) and hearing impaired patients. </a:t>
            </a:r>
          </a:p>
          <a:p>
            <a:endParaRPr lang="en-US" sz="1600" dirty="0"/>
          </a:p>
          <a:p>
            <a:pPr marL="285750" indent="-285750">
              <a:buFont typeface="Wingdings" panose="05000000000000000000" pitchFamily="2" charset="2"/>
              <a:buChar char="Ø"/>
            </a:pPr>
            <a:r>
              <a:rPr lang="en-US" sz="1600" dirty="0"/>
              <a:t>Interpretive services will be provided by the practice plan through use of competent bilingual staff, staff interpreters, contracts or formal arrangements with local organizations providing interpretation or translation services, or technology and telephonic interpretive services. </a:t>
            </a:r>
          </a:p>
          <a:p>
            <a:endParaRPr lang="en-US" sz="1600" dirty="0"/>
          </a:p>
          <a:p>
            <a:pPr marL="285750" indent="-285750">
              <a:buFont typeface="Wingdings" panose="05000000000000000000" pitchFamily="2" charset="2"/>
              <a:buChar char="Ø"/>
            </a:pPr>
            <a:r>
              <a:rPr lang="en-US" sz="1600" dirty="0"/>
              <a:t>This assistance will be provided by the practice plan at no cost to the patient.</a:t>
            </a:r>
          </a:p>
          <a:p>
            <a:endParaRPr lang="en-US" sz="1600" dirty="0"/>
          </a:p>
          <a:p>
            <a:pPr marL="285750" indent="-285750">
              <a:buFont typeface="Wingdings" panose="05000000000000000000" pitchFamily="2" charset="2"/>
              <a:buChar char="Ø"/>
            </a:pPr>
            <a:r>
              <a:rPr lang="en-US" sz="1600" dirty="0"/>
              <a:t>Each practice plan will inform LEP and hearing impaired persons of the availability of interpretive services, free of charge, by providing written notice in languages LEP persons will understand. </a:t>
            </a:r>
          </a:p>
          <a:p>
            <a:endParaRPr lang="en-US" sz="1600" dirty="0"/>
          </a:p>
          <a:p>
            <a:pPr marL="285750" indent="-285750">
              <a:buFont typeface="Wingdings" panose="05000000000000000000" pitchFamily="2" charset="2"/>
              <a:buChar char="Ø"/>
            </a:pPr>
            <a:r>
              <a:rPr lang="en-US" sz="1600" dirty="0"/>
              <a:t>Notices and signs must be posted and provided in reception areas and other points of entry. </a:t>
            </a:r>
            <a:endParaRPr lang="en-US" sz="1600" i="1" dirty="0"/>
          </a:p>
          <a:p>
            <a:pPr marL="285750" indent="-285750">
              <a:buFont typeface="Wingdings" panose="05000000000000000000" pitchFamily="2" charset="2"/>
              <a:buChar char="Ø"/>
            </a:pPr>
            <a:endParaRPr lang="en-US" sz="2000" dirty="0"/>
          </a:p>
          <a:p>
            <a:endParaRPr lang="en-US" sz="2400"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527307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8 Elements of an Effective Compliance Plan</a:t>
            </a:r>
          </a:p>
        </p:txBody>
      </p:sp>
      <p:sp>
        <p:nvSpPr>
          <p:cNvPr id="3" name="Content Placeholder 2"/>
          <p:cNvSpPr>
            <a:spLocks noGrp="1"/>
          </p:cNvSpPr>
          <p:nvPr>
            <p:ph sz="half" idx="1"/>
          </p:nvPr>
        </p:nvSpPr>
        <p:spPr>
          <a:xfrm>
            <a:off x="2037031" y="1222218"/>
            <a:ext cx="7106970" cy="5558828"/>
          </a:xfrm>
        </p:spPr>
        <p:txBody>
          <a:bodyPr>
            <a:normAutofit/>
          </a:bodyPr>
          <a:lstStyle/>
          <a:p>
            <a:pPr marL="0" indent="0">
              <a:spcBef>
                <a:spcPts val="600"/>
              </a:spcBef>
              <a:buNone/>
            </a:pPr>
            <a:r>
              <a:rPr lang="en-US" dirty="0">
                <a:solidFill>
                  <a:srgbClr val="0068B3"/>
                </a:solidFill>
              </a:rPr>
              <a:t>7.	Responding to Detected Violations</a:t>
            </a:r>
          </a:p>
          <a:p>
            <a:pPr lvl="1">
              <a:spcBef>
                <a:spcPts val="600"/>
              </a:spcBef>
              <a:buFont typeface="Arial" panose="020B0604020202020204" pitchFamily="34" charset="0"/>
              <a:buChar char="•"/>
            </a:pPr>
            <a:r>
              <a:rPr lang="en-US" sz="1600" dirty="0"/>
              <a:t>Reasonable and prompt steps shall be taken to respond to all violations detected through audits and monitoring, and those that are reported by individuals. </a:t>
            </a:r>
          </a:p>
          <a:p>
            <a:pPr lvl="1">
              <a:spcBef>
                <a:spcPts val="600"/>
              </a:spcBef>
              <a:buFont typeface="Arial" panose="020B0604020202020204" pitchFamily="34" charset="0"/>
              <a:buChar char="•"/>
            </a:pPr>
            <a:r>
              <a:rPr lang="en-US" sz="1600" dirty="0"/>
              <a:t>Implementation of a corrective action plan shall take place for any violations confirmed by an investigation.  </a:t>
            </a:r>
          </a:p>
          <a:p>
            <a:pPr marL="0" indent="0">
              <a:spcBef>
                <a:spcPts val="600"/>
              </a:spcBef>
              <a:buNone/>
            </a:pPr>
            <a:r>
              <a:rPr lang="en-US" dirty="0">
                <a:solidFill>
                  <a:srgbClr val="0068B3"/>
                </a:solidFill>
              </a:rPr>
              <a:t>8.	Non-retaliation</a:t>
            </a:r>
          </a:p>
          <a:p>
            <a:pPr lvl="1">
              <a:spcBef>
                <a:spcPts val="600"/>
              </a:spcBef>
              <a:buFont typeface="Arial" panose="020B0604020202020204" pitchFamily="34" charset="0"/>
              <a:buChar char="•"/>
            </a:pPr>
            <a:r>
              <a:rPr lang="en-US" sz="1600" dirty="0"/>
              <a:t>Retaliation for reporting compliance concerns in good faith will not be tolerated regardless of whether or not a violation is found as a result of the initial report. </a:t>
            </a:r>
          </a:p>
          <a:p>
            <a:pPr lvl="1">
              <a:spcBef>
                <a:spcPts val="600"/>
              </a:spcBef>
              <a:buFont typeface="Arial" panose="020B0604020202020204" pitchFamily="34" charset="0"/>
              <a:buChar char="•"/>
            </a:pPr>
            <a:r>
              <a:rPr lang="en-US" sz="1600" dirty="0"/>
              <a:t>Reports of retaliation shall be investigated thoroughly, and can result in disciplinary action up to and including termination of employment.</a:t>
            </a:r>
          </a:p>
          <a:p>
            <a:pPr marL="457200" lvl="1" indent="0">
              <a:spcBef>
                <a:spcPts val="600"/>
              </a:spcBef>
              <a:buNone/>
            </a:pPr>
            <a:endParaRPr lang="en-US" sz="1600" dirty="0"/>
          </a:p>
          <a:p>
            <a:pPr marL="0" indent="0">
              <a:spcBef>
                <a:spcPts val="600"/>
              </a:spcBef>
              <a:buNone/>
            </a:pPr>
            <a:endParaRPr lang="en-US" sz="1600" dirty="0"/>
          </a:p>
        </p:txBody>
      </p:sp>
    </p:spTree>
    <p:extLst>
      <p:ext uri="{BB962C8B-B14F-4D97-AF65-F5344CB8AC3E}">
        <p14:creationId xmlns:p14="http://schemas.microsoft.com/office/powerpoint/2010/main" val="6896834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Social Media</a:t>
            </a:r>
          </a:p>
        </p:txBody>
      </p:sp>
    </p:spTree>
    <p:extLst>
      <p:ext uri="{BB962C8B-B14F-4D97-AF65-F5344CB8AC3E}">
        <p14:creationId xmlns:p14="http://schemas.microsoft.com/office/powerpoint/2010/main" val="37080618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Examples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48508"/>
            <a:ext cx="6654364" cy="5153892"/>
          </a:xfrm>
        </p:spPr>
        <p:txBody>
          <a:bodyPr>
            <a:normAutofit/>
          </a:bodyPr>
          <a:lstStyle/>
          <a:p>
            <a:endParaRPr lang="en-US" sz="1000" dirty="0"/>
          </a:p>
          <a:p>
            <a:pPr marL="285750" lvl="0" indent="-285750">
              <a:buFont typeface="Wingdings" panose="05000000000000000000" pitchFamily="2" charset="2"/>
              <a:buChar char="Ø"/>
            </a:pPr>
            <a:r>
              <a:rPr lang="en-US" sz="2400" dirty="0"/>
              <a:t>Networking sites (</a:t>
            </a:r>
            <a:r>
              <a:rPr lang="en-US" sz="2400" dirty="0" err="1"/>
              <a:t>ie</a:t>
            </a:r>
            <a:r>
              <a:rPr lang="en-US" sz="2400" dirty="0"/>
              <a:t>: Facebook, LinkedIn)</a:t>
            </a:r>
          </a:p>
          <a:p>
            <a:endParaRPr lang="en-US" sz="2400" dirty="0"/>
          </a:p>
          <a:p>
            <a:pPr marL="285750" lvl="0" indent="-285750">
              <a:buFont typeface="Wingdings" panose="05000000000000000000" pitchFamily="2" charset="2"/>
              <a:buChar char="Ø"/>
            </a:pPr>
            <a:r>
              <a:rPr lang="en-US" sz="2400" dirty="0"/>
              <a:t>Messaging sites (</a:t>
            </a:r>
            <a:r>
              <a:rPr lang="en-US" sz="2400" dirty="0" err="1"/>
              <a:t>ie</a:t>
            </a:r>
            <a:r>
              <a:rPr lang="en-US" sz="2400" dirty="0"/>
              <a:t>: Twitter, Snapchat)</a:t>
            </a:r>
          </a:p>
          <a:p>
            <a:endParaRPr lang="en-US" sz="2400" dirty="0"/>
          </a:p>
          <a:p>
            <a:pPr marL="285750" indent="-285750">
              <a:buFont typeface="Wingdings" panose="05000000000000000000" pitchFamily="2" charset="2"/>
              <a:buChar char="Ø"/>
            </a:pPr>
            <a:r>
              <a:rPr lang="en-US" sz="2400" dirty="0"/>
              <a:t>Blogs, personal websites, forums, message boards, chat rooms, and the like</a:t>
            </a:r>
          </a:p>
          <a:p>
            <a:endParaRPr lang="en-US" sz="2400" dirty="0"/>
          </a:p>
          <a:p>
            <a:pPr marL="285750" lvl="0" indent="-285750">
              <a:buFont typeface="Wingdings" panose="05000000000000000000" pitchFamily="2" charset="2"/>
              <a:buChar char="Ø"/>
            </a:pPr>
            <a:r>
              <a:rPr lang="en-US" sz="2400" dirty="0"/>
              <a:t>Photo and video sharing sites (</a:t>
            </a:r>
            <a:r>
              <a:rPr lang="en-US" sz="2400" dirty="0" err="1"/>
              <a:t>ie</a:t>
            </a:r>
            <a:r>
              <a:rPr lang="en-US" sz="2400" dirty="0"/>
              <a:t>: Instagram, YouTube)</a:t>
            </a:r>
          </a:p>
          <a:p>
            <a:pPr marL="285750" indent="-285750">
              <a:buFont typeface="Wingdings" panose="05000000000000000000" pitchFamily="2" charset="2"/>
              <a:buChar char="Ø"/>
            </a:pPr>
            <a:endParaRPr lang="en-US" sz="2400" dirty="0"/>
          </a:p>
          <a:p>
            <a:endParaRPr lang="en-US" sz="2400"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21962171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Personal Use</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20800"/>
            <a:ext cx="6654364" cy="5366326"/>
          </a:xfrm>
        </p:spPr>
        <p:txBody>
          <a:bodyPr>
            <a:normAutofit/>
          </a:bodyPr>
          <a:lstStyle/>
          <a:p>
            <a:pPr marL="285750" lvl="0" indent="-285750">
              <a:buFont typeface="Wingdings" panose="05000000000000000000" pitchFamily="2" charset="2"/>
              <a:buChar char="Ø"/>
            </a:pPr>
            <a:r>
              <a:rPr lang="en-US" sz="1800" dirty="0"/>
              <a:t>Personal use of social media should not violate UBMD policies within this compliance plan in relation to co-workers, supervisors or other persons in the UBMD community.</a:t>
            </a:r>
          </a:p>
          <a:p>
            <a:pPr marL="742950" lvl="1" indent="-285750">
              <a:buFont typeface="Arial" panose="020B0604020202020204" pitchFamily="34" charset="0"/>
              <a:buChar char="•"/>
            </a:pPr>
            <a:r>
              <a:rPr lang="en-US" sz="1600" dirty="0"/>
              <a:t>Social media should not be used to post comments or references to co-workers, supervisors or patients that are vulgar, harassing or threatening in nature, all of which are examples of misconduct according to the UBMD Compliance Plan.</a:t>
            </a:r>
          </a:p>
          <a:p>
            <a:pPr lvl="1"/>
            <a:endParaRPr lang="en-US" dirty="0"/>
          </a:p>
          <a:p>
            <a:pPr marL="285750" indent="-285750">
              <a:buFont typeface="Wingdings" panose="05000000000000000000" pitchFamily="2" charset="2"/>
              <a:buChar char="Ø"/>
            </a:pPr>
            <a:r>
              <a:rPr lang="en-US" sz="1800" dirty="0"/>
              <a:t>UBMD employees should never post any information or rumors about the organization, other employees or patients that you know to be false, and should never represent oneself as a spokesperson for UBMD or make knowingly false representations about your credentials or your work at UBMD.</a:t>
            </a:r>
          </a:p>
          <a:p>
            <a:endParaRPr lang="en-US" sz="1200" dirty="0"/>
          </a:p>
          <a:p>
            <a:pPr marL="285750" indent="-285750">
              <a:buFont typeface="Wingdings" panose="05000000000000000000" pitchFamily="2" charset="2"/>
              <a:buChar char="Ø"/>
            </a:pPr>
            <a:r>
              <a:rPr lang="en-US" sz="1800" dirty="0"/>
              <a:t>If UBMD is a subject of the content you are creating, be clear about the fact that you are an employee, and make it clear that your views do not represent those of UBMD. </a:t>
            </a:r>
          </a:p>
          <a:p>
            <a:pPr marL="742950" lvl="1" indent="-285750">
              <a:buFont typeface="Arial" panose="020B0604020202020204" pitchFamily="34" charset="0"/>
              <a:buChar char="•"/>
            </a:pPr>
            <a:r>
              <a:rPr lang="en-US" sz="1600" dirty="0"/>
              <a:t>It is best to include a statement such as “The postings on this site are my own and do not necessarily reflect the views of the organization.”</a:t>
            </a:r>
          </a:p>
          <a:p>
            <a:pPr lvl="1"/>
            <a:endParaRPr lang="en-US"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38335131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Personal Use</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149791"/>
            <a:ext cx="6654364" cy="5640308"/>
          </a:xfrm>
        </p:spPr>
        <p:txBody>
          <a:bodyPr>
            <a:normAutofit/>
          </a:bodyPr>
          <a:lstStyle/>
          <a:p>
            <a:pPr marL="285750" indent="-285750">
              <a:buFont typeface="Wingdings" panose="05000000000000000000" pitchFamily="2" charset="2"/>
              <a:buChar char="Ø"/>
            </a:pPr>
            <a:r>
              <a:rPr lang="en-US" sz="1800" dirty="0"/>
              <a:t>UB or any work email addresses should not be used as a primary means of registering for social media sites.</a:t>
            </a:r>
          </a:p>
          <a:p>
            <a:endParaRPr lang="en-US" sz="1200" dirty="0"/>
          </a:p>
          <a:p>
            <a:pPr marL="285750" indent="-285750">
              <a:buFont typeface="Wingdings" panose="05000000000000000000" pitchFamily="2" charset="2"/>
              <a:buChar char="Ø"/>
            </a:pPr>
            <a:r>
              <a:rPr lang="en-US" sz="1800" dirty="0"/>
              <a:t>In compliance with the HIPAA Privacy law, Protected Health Information (PHI) should never be posted.</a:t>
            </a:r>
          </a:p>
          <a:p>
            <a:pPr marL="742950" lvl="1" indent="-285750">
              <a:buFont typeface="Arial" panose="020B0604020202020204" pitchFamily="34" charset="0"/>
              <a:buChar char="•"/>
            </a:pPr>
            <a:r>
              <a:rPr lang="en-US" sz="1600" dirty="0"/>
              <a:t>Something as simple as stating that you were a patient’s provider is a HIPAA violation because it acknowledges that an individual was or is hospitalized or under a doctor’s care. </a:t>
            </a:r>
          </a:p>
          <a:p>
            <a:pPr marL="742950" lvl="1" indent="-285750">
              <a:buFont typeface="Arial" panose="020B0604020202020204" pitchFamily="34" charset="0"/>
              <a:buChar char="•"/>
            </a:pPr>
            <a:r>
              <a:rPr lang="en-US" sz="1600" dirty="0"/>
              <a:t>UBMD employees should never post photos of, or in relation to, a patient or their care.</a:t>
            </a:r>
          </a:p>
          <a:p>
            <a:pPr lvl="1"/>
            <a:endParaRPr lang="en-US" dirty="0"/>
          </a:p>
          <a:p>
            <a:pPr marL="285750" indent="-285750">
              <a:buFont typeface="Wingdings" panose="05000000000000000000" pitchFamily="2" charset="2"/>
              <a:buChar char="Ø"/>
            </a:pPr>
            <a:r>
              <a:rPr lang="en-US" sz="1800" dirty="0"/>
              <a:t>Clinical providers should not provide consultation or medical advice online.  </a:t>
            </a:r>
          </a:p>
          <a:p>
            <a:pPr marL="285750" indent="-285750">
              <a:buFont typeface="Wingdings" panose="05000000000000000000" pitchFamily="2" charset="2"/>
              <a:buChar char="Ø"/>
            </a:pPr>
            <a:endParaRPr lang="en-US" sz="1200" dirty="0"/>
          </a:p>
          <a:p>
            <a:pPr marL="285750" indent="-285750">
              <a:buFont typeface="Wingdings" panose="05000000000000000000" pitchFamily="2" charset="2"/>
              <a:buChar char="Ø"/>
            </a:pPr>
            <a:r>
              <a:rPr lang="en-US" sz="1800" dirty="0"/>
              <a:t>All UBMD employees are strongly discouraged from “friending” patients on personal social media accounts.</a:t>
            </a:r>
          </a:p>
          <a:p>
            <a:endParaRPr lang="en-US" sz="1200" dirty="0"/>
          </a:p>
          <a:p>
            <a:pPr marL="285750" indent="-285750">
              <a:buFont typeface="Wingdings" panose="05000000000000000000" pitchFamily="2" charset="2"/>
              <a:buChar char="Ø"/>
            </a:pPr>
            <a:r>
              <a:rPr lang="en-US" sz="1800" dirty="0"/>
              <a:t>UBMD employees are encouraged to report violations of this policy to the UBMD Compliance Office</a:t>
            </a:r>
          </a:p>
          <a:p>
            <a:pPr marL="285750" indent="-285750">
              <a:buFont typeface="Wingdings" panose="05000000000000000000" pitchFamily="2" charset="2"/>
              <a:buChar char="Ø"/>
            </a:pPr>
            <a:endParaRPr lang="en-US" sz="1800" dirty="0"/>
          </a:p>
          <a:p>
            <a:pPr lvl="1"/>
            <a:endParaRPr lang="en-US" sz="1800" dirty="0"/>
          </a:p>
          <a:p>
            <a:pPr marL="285750" indent="-285750">
              <a:buFont typeface="Wingdings" panose="05000000000000000000" pitchFamily="2" charset="2"/>
              <a:buChar char="Ø"/>
            </a:pPr>
            <a:endParaRPr lang="en-US" sz="1800" dirty="0"/>
          </a:p>
          <a:p>
            <a:endParaRPr lang="en-US" sz="2400"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10501551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Harassment</a:t>
            </a:r>
          </a:p>
        </p:txBody>
      </p:sp>
    </p:spTree>
    <p:extLst>
      <p:ext uri="{BB962C8B-B14F-4D97-AF65-F5344CB8AC3E}">
        <p14:creationId xmlns:p14="http://schemas.microsoft.com/office/powerpoint/2010/main" val="33991002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Harassment</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246910"/>
            <a:ext cx="6654364" cy="5477164"/>
          </a:xfrm>
        </p:spPr>
        <p:txBody>
          <a:bodyPr>
            <a:normAutofit/>
          </a:bodyPr>
          <a:lstStyle/>
          <a:p>
            <a:pPr marL="285750" lvl="0" indent="-285750">
              <a:buFont typeface="Wingdings" panose="05000000000000000000" pitchFamily="2" charset="2"/>
              <a:buChar char="Ø"/>
            </a:pPr>
            <a:r>
              <a:rPr lang="en-US" sz="1800" dirty="0"/>
              <a:t>Harassment is aggressive pressure or intimidation of another person or persons, often as an attempt to assert abusive, unwarranted power over them, or to negatively affect or interfere with their work, creating an intimidating, hostile or offensive work environment. </a:t>
            </a:r>
          </a:p>
          <a:p>
            <a:pPr lvl="0"/>
            <a:endParaRPr lang="en-US" sz="1200" dirty="0"/>
          </a:p>
          <a:p>
            <a:pPr marL="285750" indent="-285750">
              <a:buFont typeface="Wingdings" panose="05000000000000000000" pitchFamily="2" charset="2"/>
              <a:buChar char="Ø"/>
            </a:pPr>
            <a:r>
              <a:rPr lang="en-US" sz="1800" dirty="0"/>
              <a:t>Harassment includes, but is not limited to:</a:t>
            </a:r>
          </a:p>
          <a:p>
            <a:pPr marL="742950" lvl="1" indent="-285750">
              <a:buFont typeface="Arial" panose="020B0604020202020204" pitchFamily="34" charset="0"/>
              <a:buChar char="•"/>
            </a:pPr>
            <a:r>
              <a:rPr lang="en-US" sz="1600" dirty="0"/>
              <a:t>Unwelcome verbal, written, or physical conduct that denigrates or show hostility or aversion toward an individual or group because of race, color, gender, national origin, religion, age, sexual orientation, or disability (or that of an individual’s relatives, friends or associates);</a:t>
            </a:r>
          </a:p>
          <a:p>
            <a:pPr marL="742950" lvl="1" indent="-285750">
              <a:buFont typeface="Arial" panose="020B0604020202020204" pitchFamily="34" charset="0"/>
              <a:buChar char="•"/>
            </a:pPr>
            <a:r>
              <a:rPr lang="en-US" sz="1600" dirty="0"/>
              <a:t>Unwelcome threats, derogatory comments, jokes, pranks, innuendoes, gestures, insults, slurs, negative stereotyping, and other similar conduct that relate to race, color, gender, national origin, religion, age, sexual orientation, or disability;</a:t>
            </a:r>
          </a:p>
          <a:p>
            <a:pPr marL="742950" lvl="1" indent="-285750">
              <a:buFont typeface="Arial" panose="020B0604020202020204" pitchFamily="34" charset="0"/>
              <a:buChar char="•"/>
            </a:pPr>
            <a:r>
              <a:rPr lang="en-US" sz="1600" dirty="0"/>
              <a:t>The placement or circulation of any unwelcome written or graphic materiel, hard copy or electronic, that denigrates or shows hostility or aversion toward an individual or group because of race, color gender, national origin, religion, age, sexual orientation, or disability. </a:t>
            </a:r>
          </a:p>
          <a:p>
            <a:pPr lvl="1"/>
            <a:endParaRPr lang="en-US" sz="1600" dirty="0"/>
          </a:p>
          <a:p>
            <a:pPr marL="742950" lvl="1" indent="-285750">
              <a:buFont typeface="Arial" panose="020B0604020202020204" pitchFamily="34" charset="0"/>
              <a:buChar char="•"/>
            </a:pPr>
            <a:endParaRPr lang="en-US" sz="1600" dirty="0"/>
          </a:p>
          <a:p>
            <a:pPr lvl="1"/>
            <a:endParaRPr lang="en-US"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28608509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Harassment</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90073"/>
            <a:ext cx="6654364" cy="4890654"/>
          </a:xfrm>
        </p:spPr>
        <p:txBody>
          <a:bodyPr>
            <a:normAutofit/>
          </a:bodyPr>
          <a:lstStyle/>
          <a:p>
            <a:pPr marL="285750" indent="-285750">
              <a:buFont typeface="Wingdings" panose="05000000000000000000" pitchFamily="2" charset="2"/>
              <a:buChar char="Ø"/>
            </a:pPr>
            <a:r>
              <a:rPr lang="en-US" sz="2000" dirty="0"/>
              <a:t>Quid pro quo harassment is abuse of one’s power, authority or position such that submission to or tolerance of such conduct is made either an explicit or implicit term or condition of employment.</a:t>
            </a:r>
          </a:p>
          <a:p>
            <a:pPr marL="285750" lvl="0" indent="-285750">
              <a:buFont typeface="Wingdings" panose="05000000000000000000" pitchFamily="2" charset="2"/>
              <a:buChar char="Ø"/>
            </a:pPr>
            <a:endParaRPr lang="en-US" sz="1200" dirty="0"/>
          </a:p>
          <a:p>
            <a:pPr marL="285750" indent="-285750">
              <a:buFont typeface="Wingdings" panose="05000000000000000000" pitchFamily="2" charset="2"/>
              <a:buChar char="Ø"/>
            </a:pPr>
            <a:r>
              <a:rPr lang="en-US" sz="2000" dirty="0"/>
              <a:t>Harassment of any kind, by anyone, of another individual or group is prohibited and is a violation of this Compliance Plan, and will not be tolerated. </a:t>
            </a:r>
          </a:p>
          <a:p>
            <a:endParaRPr lang="en-US" sz="2000" dirty="0"/>
          </a:p>
          <a:p>
            <a:pPr marL="285750" indent="-285750">
              <a:buFont typeface="Wingdings" panose="05000000000000000000" pitchFamily="2" charset="2"/>
              <a:buChar char="Ø"/>
            </a:pPr>
            <a:r>
              <a:rPr lang="en-US" sz="2000" dirty="0"/>
              <a:t>All reports of harassment, or retaliation against an employee for reporting harassment, will be thoroughly investigated, and may result in disciplinary action, up to and including termination. </a:t>
            </a:r>
          </a:p>
          <a:p>
            <a:pPr lvl="1"/>
            <a:endParaRPr lang="en-US" sz="2000" dirty="0"/>
          </a:p>
          <a:p>
            <a:pPr marL="742950" lvl="1" indent="-285750">
              <a:buFont typeface="Arial" panose="020B0604020202020204" pitchFamily="34" charset="0"/>
              <a:buChar char="•"/>
            </a:pPr>
            <a:endParaRPr lang="en-US" sz="1600" dirty="0"/>
          </a:p>
          <a:p>
            <a:pPr lvl="1"/>
            <a:endParaRPr lang="en-US" dirty="0"/>
          </a:p>
          <a:p>
            <a:pPr marL="457200" indent="-457200">
              <a:buFont typeface="Wingdings" panose="05000000000000000000" pitchFamily="2" charset="2"/>
              <a:buChar char="Ø"/>
            </a:pPr>
            <a:endParaRPr lang="en-US" sz="2000" dirty="0"/>
          </a:p>
          <a:p>
            <a:endParaRPr lang="en-US" sz="2000" dirty="0"/>
          </a:p>
          <a:p>
            <a:pPr marL="457200" indent="-457200">
              <a:buFont typeface="Wingdings" panose="05000000000000000000" pitchFamily="2" charset="2"/>
              <a:buChar char="Ø"/>
            </a:pPr>
            <a:endParaRPr lang="en-US" sz="18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31910453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Sexual Harassment</a:t>
            </a:r>
          </a:p>
        </p:txBody>
      </p:sp>
    </p:spTree>
    <p:extLst>
      <p:ext uri="{BB962C8B-B14F-4D97-AF65-F5344CB8AC3E}">
        <p14:creationId xmlns:p14="http://schemas.microsoft.com/office/powerpoint/2010/main" val="27662595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What is Sexual Harassment</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283854"/>
            <a:ext cx="6654364" cy="5574145"/>
          </a:xfrm>
        </p:spPr>
        <p:txBody>
          <a:bodyPr>
            <a:normAutofit fontScale="77500" lnSpcReduction="20000"/>
          </a:bodyPr>
          <a:lstStyle/>
          <a:p>
            <a:pPr marL="285750" indent="-285750">
              <a:buFont typeface="Wingdings" panose="05000000000000000000" pitchFamily="2" charset="2"/>
              <a:buChar char="Ø"/>
            </a:pPr>
            <a:r>
              <a:rPr lang="en-US" sz="2100" dirty="0"/>
              <a:t>Sexual harassment includes unwelcome conduct which is either of a sexual nature, or which is directed at an individual because of that individual’s sex when:</a:t>
            </a:r>
          </a:p>
          <a:p>
            <a:pPr marL="742950" lvl="1" indent="-285750">
              <a:buFont typeface="Arial" panose="020B0604020202020204" pitchFamily="34" charset="0"/>
              <a:buChar char="•"/>
            </a:pPr>
            <a:r>
              <a:rPr lang="en-US" sz="1800" dirty="0"/>
              <a:t>Such conduct has the purpose or effect of unreasonably interfering with an individual’s work performance or creating an intimidating, hostile or offensive work environment, even if the reporting individual is not the intended target of the sexual harassment;</a:t>
            </a:r>
          </a:p>
          <a:p>
            <a:pPr marL="742950" lvl="1" indent="-285750">
              <a:buFont typeface="Arial" panose="020B0604020202020204" pitchFamily="34" charset="0"/>
              <a:buChar char="•"/>
            </a:pPr>
            <a:r>
              <a:rPr lang="en-US" sz="1800" dirty="0"/>
              <a:t>Such conduct is made either explicitly or implicitly a term or condition of employment; or</a:t>
            </a:r>
          </a:p>
          <a:p>
            <a:pPr marL="742950" lvl="1" indent="-285750">
              <a:buFont typeface="Arial" panose="020B0604020202020204" pitchFamily="34" charset="0"/>
              <a:buChar char="•"/>
            </a:pPr>
            <a:r>
              <a:rPr lang="en-US" sz="1800" dirty="0"/>
              <a:t>Submission to or rejection of such conduct is used as the basis for employment decisions affecting an individual’s employment.</a:t>
            </a:r>
          </a:p>
          <a:p>
            <a:pPr marL="742950" lvl="1" indent="-285750">
              <a:buFont typeface="Arial" panose="020B0604020202020204" pitchFamily="34" charset="0"/>
              <a:buChar char="•"/>
            </a:pPr>
            <a:endParaRPr lang="en-US" sz="1000" dirty="0"/>
          </a:p>
          <a:p>
            <a:pPr marL="285750" indent="-285750">
              <a:buFont typeface="Wingdings" panose="05000000000000000000" pitchFamily="2" charset="2"/>
              <a:buChar char="Ø"/>
            </a:pPr>
            <a:r>
              <a:rPr lang="en-US" sz="2100" dirty="0"/>
              <a:t>A sexually harassing hostile work environment includes, but is not limited to: words, signs, jokes, pranks, intimidation or physical violence which are of a sexual nature, or which are directed at an individual because of that individual’s sex. </a:t>
            </a:r>
          </a:p>
          <a:p>
            <a:endParaRPr lang="en-US" sz="1000" dirty="0"/>
          </a:p>
          <a:p>
            <a:pPr marL="285750" indent="-285750">
              <a:buFont typeface="Wingdings" panose="05000000000000000000" pitchFamily="2" charset="2"/>
              <a:buChar char="Ø"/>
            </a:pPr>
            <a:r>
              <a:rPr lang="en-US" sz="2100" dirty="0"/>
              <a:t>Sexual harassment also consists of any unwanted verbal or physical advances, sexually explicit derogatory statements or sexually discriminatory remarks made by someone which are offensive or objectionable to the recipient, which cause the recipient discomfort or humiliation, which interfere with the recipient’s job performance.</a:t>
            </a:r>
          </a:p>
          <a:p>
            <a:endParaRPr lang="en-US" sz="1000" dirty="0"/>
          </a:p>
          <a:p>
            <a:pPr marL="285750" indent="-285750">
              <a:buFont typeface="Wingdings" panose="05000000000000000000" pitchFamily="2" charset="2"/>
              <a:buChar char="Ø"/>
            </a:pPr>
            <a:r>
              <a:rPr lang="en-US" sz="2100" dirty="0"/>
              <a:t>Sexual harassment also occurs when a person in authority tries to trade job benefits for sexual favors. This can include hiring, promotion, continued employment or any other terms, conditions or privileges of employment. This is also called “quid pro quo” harassment</a:t>
            </a:r>
          </a:p>
          <a:p>
            <a:r>
              <a:rPr lang="en-US" sz="19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000" dirty="0"/>
          </a:p>
          <a:p>
            <a:pPr lvl="1"/>
            <a:endParaRPr lang="en-US" sz="1600" dirty="0"/>
          </a:p>
          <a:p>
            <a:pPr marL="742950" lvl="1" indent="-285750">
              <a:buFont typeface="Arial" panose="020B0604020202020204" pitchFamily="34" charset="0"/>
              <a:buChar char="•"/>
            </a:pPr>
            <a:endParaRPr lang="en-US" sz="1600" dirty="0"/>
          </a:p>
          <a:p>
            <a:pPr lvl="1"/>
            <a:endParaRPr lang="en-US" sz="16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23463811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Filing a Complaint</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90073"/>
            <a:ext cx="6772130" cy="5241636"/>
          </a:xfrm>
        </p:spPr>
        <p:txBody>
          <a:bodyPr>
            <a:normAutofit/>
          </a:bodyPr>
          <a:lstStyle/>
          <a:p>
            <a:pPr marL="285750" indent="-285750">
              <a:buFont typeface="Wingdings" panose="05000000000000000000" pitchFamily="2" charset="2"/>
              <a:buChar char="Ø"/>
            </a:pPr>
            <a:r>
              <a:rPr lang="en-US" sz="1800" dirty="0"/>
              <a:t>Sexual harassment is against the law and all employees have a legal right to a workplace free from sexual harassment and employees are urged to report sexual harassment by filing a complaint internally with UBMD.</a:t>
            </a:r>
          </a:p>
          <a:p>
            <a:endParaRPr lang="en-US" sz="1200" dirty="0"/>
          </a:p>
          <a:p>
            <a:pPr marL="285750" indent="-285750">
              <a:buFont typeface="Wingdings" panose="05000000000000000000" pitchFamily="2" charset="2"/>
              <a:buChar char="Ø"/>
            </a:pPr>
            <a:r>
              <a:rPr lang="en-US" sz="1800" dirty="0"/>
              <a:t>Employees can also file a complaint with a government agency or in court under federal, state or local antidiscrimination laws.</a:t>
            </a:r>
          </a:p>
          <a:p>
            <a:endParaRPr lang="en-US" sz="1200" dirty="0"/>
          </a:p>
          <a:p>
            <a:pPr marL="285750" indent="-285750">
              <a:buFont typeface="Wingdings" panose="05000000000000000000" pitchFamily="2" charset="2"/>
              <a:buChar char="Ø"/>
            </a:pPr>
            <a:r>
              <a:rPr lang="en-US" sz="1800" dirty="0"/>
              <a:t>This policy applies to all employees, applicants for employment, interns, whether paid or unpaid, contractors and persons conducting business, regardless of immigration status, with UBMD.</a:t>
            </a:r>
          </a:p>
          <a:p>
            <a:endParaRPr lang="en-US" sz="1200" dirty="0"/>
          </a:p>
          <a:p>
            <a:pPr marL="285750" indent="-285750">
              <a:buFont typeface="Wingdings" panose="05000000000000000000" pitchFamily="2" charset="2"/>
              <a:buChar char="Ø"/>
            </a:pPr>
            <a:r>
              <a:rPr lang="en-US" sz="1800" dirty="0"/>
              <a:t>Sexual harassment will not be tolerated. Any employee or individual covered by this policy who engages in sexual harassment or retaliation will be subject to remedial and/or disciplinary action (e.g., counseling, suspension, termination).</a:t>
            </a:r>
          </a:p>
          <a:p>
            <a:endParaRPr lang="en-US" sz="1800" dirty="0"/>
          </a:p>
          <a:p>
            <a:pPr marL="285750" indent="-285750">
              <a:buFont typeface="Wingdings" panose="05000000000000000000" pitchFamily="2" charset="2"/>
              <a:buChar char="Ø"/>
            </a:pPr>
            <a:endParaRPr lang="en-US" sz="1800" dirty="0"/>
          </a:p>
          <a:p>
            <a:endParaRPr lang="en-US" sz="1000" dirty="0"/>
          </a:p>
          <a:p>
            <a:pPr lvl="1"/>
            <a:endParaRPr lang="en-US" sz="1600" dirty="0"/>
          </a:p>
          <a:p>
            <a:pPr marL="742950" lvl="1" indent="-285750">
              <a:buFont typeface="Arial" panose="020B0604020202020204" pitchFamily="34" charset="0"/>
              <a:buChar char="•"/>
            </a:pPr>
            <a:endParaRPr lang="en-US" sz="1600" dirty="0"/>
          </a:p>
          <a:p>
            <a:pPr lvl="1"/>
            <a:endParaRPr lang="en-US" sz="16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263545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Code of Conduct</a:t>
            </a:r>
          </a:p>
        </p:txBody>
      </p:sp>
      <p:sp>
        <p:nvSpPr>
          <p:cNvPr id="3" name="Content Placeholder 2">
            <a:extLst>
              <a:ext uri="{FF2B5EF4-FFF2-40B4-BE49-F238E27FC236}">
                <a16:creationId xmlns:a16="http://schemas.microsoft.com/office/drawing/2014/main" id="{7812F16B-BEBC-483B-B27E-7B6304F16251}"/>
              </a:ext>
            </a:extLst>
          </p:cNvPr>
          <p:cNvSpPr txBox="1">
            <a:spLocks/>
          </p:cNvSpPr>
          <p:nvPr/>
        </p:nvSpPr>
        <p:spPr>
          <a:xfrm>
            <a:off x="2343724" y="1536379"/>
            <a:ext cx="6534732" cy="4726398"/>
          </a:xfrm>
          <a:prstGeom prst="rect">
            <a:avLst/>
          </a:prstGeom>
        </p:spPr>
        <p:txBody>
          <a:bodyPr/>
          <a:lstStyle>
            <a:lvl1pPr marL="342900" indent="-342900" algn="l" defTabSz="457200" rtl="0" eaLnBrk="1" latinLnBrk="0" hangingPunct="1">
              <a:spcBef>
                <a:spcPct val="20000"/>
              </a:spcBef>
              <a:buClr>
                <a:srgbClr val="0068B3"/>
              </a:buClr>
              <a:buFont typeface="Arial"/>
              <a:buChar char="•"/>
              <a:defRPr sz="2000" kern="1200">
                <a:solidFill>
                  <a:srgbClr val="7D7C7D"/>
                </a:solidFill>
                <a:latin typeface="Times New Roman"/>
                <a:ea typeface="+mn-ea"/>
                <a:cs typeface="Times New Roman"/>
              </a:defRPr>
            </a:lvl1pPr>
            <a:lvl2pPr marL="742950" indent="-285750" algn="l" defTabSz="457200" rtl="0" eaLnBrk="1" latinLnBrk="0" hangingPunct="1">
              <a:spcBef>
                <a:spcPct val="20000"/>
              </a:spcBef>
              <a:buClr>
                <a:srgbClr val="0068B3"/>
              </a:buClr>
              <a:buFont typeface="Arial"/>
              <a:buChar char="•"/>
              <a:defRPr sz="2000" kern="1200">
                <a:solidFill>
                  <a:srgbClr val="7D7C7D"/>
                </a:solidFill>
                <a:latin typeface="Times New Roman"/>
                <a:ea typeface="+mn-ea"/>
                <a:cs typeface="Times New Roman"/>
              </a:defRPr>
            </a:lvl2pPr>
            <a:lvl3pPr marL="1143000" indent="-228600" algn="l" defTabSz="457200" rtl="0" eaLnBrk="1" latinLnBrk="0" hangingPunct="1">
              <a:spcBef>
                <a:spcPct val="20000"/>
              </a:spcBef>
              <a:buClr>
                <a:srgbClr val="0068B3"/>
              </a:buClr>
              <a:buFont typeface="Arial"/>
              <a:buChar char="•"/>
              <a:defRPr sz="1800" kern="1200">
                <a:solidFill>
                  <a:srgbClr val="7D7C7D"/>
                </a:solidFill>
                <a:latin typeface="Times New Roman"/>
                <a:ea typeface="+mn-ea"/>
                <a:cs typeface="Times New Roman"/>
              </a:defRPr>
            </a:lvl3pPr>
            <a:lvl4pPr marL="1600200" indent="-228600" algn="l" defTabSz="457200" rtl="0" eaLnBrk="1" latinLnBrk="0" hangingPunct="1">
              <a:spcBef>
                <a:spcPct val="20000"/>
              </a:spcBef>
              <a:buClr>
                <a:srgbClr val="0068B3"/>
              </a:buClr>
              <a:buFont typeface="Arial"/>
              <a:buChar char="•"/>
              <a:defRPr sz="1600" kern="1200">
                <a:solidFill>
                  <a:srgbClr val="7D7C7D"/>
                </a:solidFill>
                <a:latin typeface="Times New Roman"/>
                <a:ea typeface="+mn-ea"/>
                <a:cs typeface="Times New Roman"/>
              </a:defRPr>
            </a:lvl4pPr>
            <a:lvl5pPr marL="2057400" indent="-228600" algn="l" defTabSz="457200" rtl="0" eaLnBrk="1" latinLnBrk="0" hangingPunct="1">
              <a:spcBef>
                <a:spcPct val="20000"/>
              </a:spcBef>
              <a:buClr>
                <a:srgbClr val="0068B3"/>
              </a:buClr>
              <a:buFont typeface="Arial"/>
              <a:buChar char="•"/>
              <a:defRPr sz="1600" kern="1200">
                <a:solidFill>
                  <a:srgbClr val="7D7C7D"/>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p>
        </p:txBody>
      </p:sp>
      <p:sp>
        <p:nvSpPr>
          <p:cNvPr id="6" name="Content Placeholder 2">
            <a:extLst>
              <a:ext uri="{FF2B5EF4-FFF2-40B4-BE49-F238E27FC236}">
                <a16:creationId xmlns:a16="http://schemas.microsoft.com/office/drawing/2014/main" id="{65A166B4-C8B4-4A1F-A74D-5EEE4AE1CBE7}"/>
              </a:ext>
            </a:extLst>
          </p:cNvPr>
          <p:cNvSpPr txBox="1">
            <a:spLocks/>
          </p:cNvSpPr>
          <p:nvPr/>
        </p:nvSpPr>
        <p:spPr>
          <a:xfrm>
            <a:off x="2127564" y="1249680"/>
            <a:ext cx="6844420" cy="5333681"/>
          </a:xfrm>
          <a:prstGeom prst="rect">
            <a:avLst/>
          </a:prstGeom>
        </p:spPr>
        <p:txBody>
          <a:bodyPr/>
          <a:lstStyle>
            <a:lvl1pPr marL="342900" indent="-342900" algn="l" defTabSz="457200" rtl="0" eaLnBrk="1" latinLnBrk="0" hangingPunct="1">
              <a:spcBef>
                <a:spcPct val="20000"/>
              </a:spcBef>
              <a:buClr>
                <a:srgbClr val="0068B3"/>
              </a:buClr>
              <a:buFont typeface="Arial"/>
              <a:buChar char="•"/>
              <a:defRPr sz="2000" kern="1200">
                <a:solidFill>
                  <a:srgbClr val="7D7C7D"/>
                </a:solidFill>
                <a:latin typeface="Times New Roman"/>
                <a:ea typeface="+mn-ea"/>
                <a:cs typeface="Times New Roman"/>
              </a:defRPr>
            </a:lvl1pPr>
            <a:lvl2pPr marL="742950" indent="-285750" algn="l" defTabSz="457200" rtl="0" eaLnBrk="1" latinLnBrk="0" hangingPunct="1">
              <a:spcBef>
                <a:spcPct val="20000"/>
              </a:spcBef>
              <a:buClr>
                <a:srgbClr val="0068B3"/>
              </a:buClr>
              <a:buFont typeface="Arial"/>
              <a:buChar char="•"/>
              <a:defRPr sz="2000" kern="1200">
                <a:solidFill>
                  <a:srgbClr val="7D7C7D"/>
                </a:solidFill>
                <a:latin typeface="Times New Roman"/>
                <a:ea typeface="+mn-ea"/>
                <a:cs typeface="Times New Roman"/>
              </a:defRPr>
            </a:lvl2pPr>
            <a:lvl3pPr marL="1143000" indent="-228600" algn="l" defTabSz="457200" rtl="0" eaLnBrk="1" latinLnBrk="0" hangingPunct="1">
              <a:spcBef>
                <a:spcPct val="20000"/>
              </a:spcBef>
              <a:buClr>
                <a:srgbClr val="0068B3"/>
              </a:buClr>
              <a:buFont typeface="Arial"/>
              <a:buChar char="•"/>
              <a:defRPr sz="1800" kern="1200">
                <a:solidFill>
                  <a:srgbClr val="7D7C7D"/>
                </a:solidFill>
                <a:latin typeface="Times New Roman"/>
                <a:ea typeface="+mn-ea"/>
                <a:cs typeface="Times New Roman"/>
              </a:defRPr>
            </a:lvl3pPr>
            <a:lvl4pPr marL="1600200" indent="-228600" algn="l" defTabSz="457200" rtl="0" eaLnBrk="1" latinLnBrk="0" hangingPunct="1">
              <a:spcBef>
                <a:spcPct val="20000"/>
              </a:spcBef>
              <a:buClr>
                <a:srgbClr val="0068B3"/>
              </a:buClr>
              <a:buFont typeface="Arial"/>
              <a:buChar char="•"/>
              <a:defRPr sz="1600" kern="1200">
                <a:solidFill>
                  <a:srgbClr val="7D7C7D"/>
                </a:solidFill>
                <a:latin typeface="Times New Roman"/>
                <a:ea typeface="+mn-ea"/>
                <a:cs typeface="Times New Roman"/>
              </a:defRPr>
            </a:lvl4pPr>
            <a:lvl5pPr marL="2057400" indent="-228600" algn="l" defTabSz="457200" rtl="0" eaLnBrk="1" latinLnBrk="0" hangingPunct="1">
              <a:spcBef>
                <a:spcPct val="20000"/>
              </a:spcBef>
              <a:buClr>
                <a:srgbClr val="0068B3"/>
              </a:buClr>
              <a:buFont typeface="Arial"/>
              <a:buChar char="•"/>
              <a:defRPr sz="1600" kern="1200">
                <a:solidFill>
                  <a:srgbClr val="7D7C7D"/>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a:solidFill>
                  <a:srgbClr val="0068B3"/>
                </a:solidFill>
              </a:rPr>
              <a:t>The Code of Conduct is a statement of UBMD’s dedication to upholding the ethical, professional and legal standards we use as a basis for our daily and long term decisions and actions.</a:t>
            </a:r>
          </a:p>
          <a:p>
            <a:pPr marL="0" indent="0">
              <a:buFont typeface="Arial"/>
              <a:buNone/>
            </a:pPr>
            <a:endParaRPr lang="en-US" sz="1000" dirty="0"/>
          </a:p>
          <a:p>
            <a:pPr>
              <a:buFont typeface="Wingdings" panose="05000000000000000000" pitchFamily="2" charset="2"/>
              <a:buChar char="Ø"/>
            </a:pPr>
            <a:r>
              <a:rPr lang="en-US" dirty="0"/>
              <a:t>Compliance with Laws, Regulations, Policies &amp; Procedures</a:t>
            </a:r>
          </a:p>
          <a:p>
            <a:pPr marL="0" indent="0">
              <a:buNone/>
            </a:pPr>
            <a:endParaRPr lang="en-US" sz="800" dirty="0"/>
          </a:p>
          <a:p>
            <a:pPr>
              <a:buFont typeface="Wingdings" panose="05000000000000000000" pitchFamily="2" charset="2"/>
              <a:buChar char="Ø"/>
            </a:pPr>
            <a:r>
              <a:rPr lang="en-US" dirty="0"/>
              <a:t>Relationships with Other Providers</a:t>
            </a:r>
          </a:p>
          <a:p>
            <a:pPr marL="0" indent="0">
              <a:buNone/>
            </a:pPr>
            <a:endParaRPr lang="en-US" sz="800" dirty="0"/>
          </a:p>
          <a:p>
            <a:pPr>
              <a:buFont typeface="Wingdings" panose="05000000000000000000" pitchFamily="2" charset="2"/>
              <a:buChar char="Ø"/>
            </a:pPr>
            <a:r>
              <a:rPr lang="en-US" dirty="0"/>
              <a:t>Claims with Third Party Payers</a:t>
            </a:r>
          </a:p>
          <a:p>
            <a:pPr marL="0" indent="0">
              <a:buNone/>
            </a:pPr>
            <a:endParaRPr lang="en-US" sz="800" dirty="0"/>
          </a:p>
          <a:p>
            <a:pPr>
              <a:buFont typeface="Wingdings" panose="05000000000000000000" pitchFamily="2" charset="2"/>
              <a:buChar char="Ø"/>
            </a:pPr>
            <a:r>
              <a:rPr lang="en-US" dirty="0"/>
              <a:t>Confidential Information</a:t>
            </a:r>
          </a:p>
          <a:p>
            <a:pPr marL="0" indent="0">
              <a:buNone/>
            </a:pPr>
            <a:endParaRPr lang="en-US" sz="800" dirty="0"/>
          </a:p>
          <a:p>
            <a:pPr>
              <a:buFont typeface="Wingdings" panose="05000000000000000000" pitchFamily="2" charset="2"/>
              <a:buChar char="Ø"/>
            </a:pPr>
            <a:r>
              <a:rPr lang="en-US" dirty="0"/>
              <a:t>Conflict of Interest</a:t>
            </a:r>
          </a:p>
          <a:p>
            <a:pPr marL="0" indent="0">
              <a:buNone/>
            </a:pPr>
            <a:endParaRPr lang="en-US" sz="800" dirty="0"/>
          </a:p>
          <a:p>
            <a:pPr>
              <a:buFont typeface="Wingdings" panose="05000000000000000000" pitchFamily="2" charset="2"/>
              <a:buChar char="Ø"/>
            </a:pPr>
            <a:r>
              <a:rPr lang="en-US" dirty="0"/>
              <a:t>Business Information &amp; Relationships</a:t>
            </a:r>
          </a:p>
          <a:p>
            <a:pPr marL="0" indent="0">
              <a:buNone/>
            </a:pPr>
            <a:endParaRPr lang="en-US" sz="800" dirty="0"/>
          </a:p>
          <a:p>
            <a:pPr>
              <a:buFont typeface="Wingdings" panose="05000000000000000000" pitchFamily="2" charset="2"/>
              <a:buChar char="Ø"/>
            </a:pPr>
            <a:r>
              <a:rPr lang="en-US" dirty="0"/>
              <a:t>Violations</a:t>
            </a:r>
          </a:p>
        </p:txBody>
      </p:sp>
    </p:spTree>
    <p:extLst>
      <p:ext uri="{BB962C8B-B14F-4D97-AF65-F5344CB8AC3E}">
        <p14:creationId xmlns:p14="http://schemas.microsoft.com/office/powerpoint/2010/main" val="39648364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Reporting </a:t>
            </a:r>
            <a:r>
              <a:rPr lang="en-US" sz="2800"/>
              <a:t>Sexual Harassment</a:t>
            </a:r>
            <a:endParaRPr lang="en-US" sz="2800" dirty="0"/>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283855"/>
            <a:ext cx="6654364" cy="5347854"/>
          </a:xfrm>
        </p:spPr>
        <p:txBody>
          <a:bodyPr>
            <a:normAutofit lnSpcReduction="10000"/>
          </a:bodyPr>
          <a:lstStyle/>
          <a:p>
            <a:pPr marL="285750" indent="-285750">
              <a:buFont typeface="Wingdings" panose="05000000000000000000" pitchFamily="2" charset="2"/>
              <a:buChar char="Ø"/>
            </a:pPr>
            <a:r>
              <a:rPr lang="en-US" sz="1800" dirty="0"/>
              <a:t>No person covered by this Policy shall be subject to adverse action because the employee reports an incident of sexual harassment, provides information, or otherwise assists in any investigation of a sexual harassment complaint.</a:t>
            </a:r>
          </a:p>
          <a:p>
            <a:endParaRPr lang="en-US" sz="1000" dirty="0"/>
          </a:p>
          <a:p>
            <a:pPr marL="285750" indent="-285750">
              <a:buFont typeface="Wingdings" panose="05000000000000000000" pitchFamily="2" charset="2"/>
              <a:buChar char="Ø"/>
            </a:pPr>
            <a:r>
              <a:rPr lang="en-US" sz="1800" dirty="0"/>
              <a:t>Sexual harassment is offensive, is a violation of our policies, is unlawful, and may subject UBMD to liability for harm to targets of sexual harassment. </a:t>
            </a:r>
          </a:p>
          <a:p>
            <a:pPr marL="742950" lvl="1" indent="-285750">
              <a:buFont typeface="Arial" panose="020B0604020202020204" pitchFamily="34" charset="0"/>
              <a:buChar char="•"/>
            </a:pPr>
            <a:r>
              <a:rPr lang="en-US" sz="1600" dirty="0"/>
              <a:t>Harassers may also be individually subject to liability. </a:t>
            </a:r>
          </a:p>
          <a:p>
            <a:pPr marL="742950" lvl="1" indent="-285750">
              <a:buFont typeface="Arial" panose="020B0604020202020204" pitchFamily="34" charset="0"/>
              <a:buChar char="•"/>
            </a:pPr>
            <a:r>
              <a:rPr lang="en-US" sz="1600" dirty="0"/>
              <a:t>Employees of every level who engage in sexual harassment, including managers and supervisors who engage in sexual harassment or who allow such behavior to continue, will be penalized for such misconduct</a:t>
            </a:r>
          </a:p>
          <a:p>
            <a:endParaRPr lang="en-US" sz="1000" dirty="0"/>
          </a:p>
          <a:p>
            <a:pPr marL="285750" indent="-285750">
              <a:buFont typeface="Wingdings" panose="05000000000000000000" pitchFamily="2" charset="2"/>
              <a:buChar char="Ø"/>
            </a:pPr>
            <a:r>
              <a:rPr lang="en-US" sz="1800" dirty="0"/>
              <a:t>Managers and supervisors are </a:t>
            </a:r>
            <a:r>
              <a:rPr lang="en-US" sz="1800" b="1" dirty="0"/>
              <a:t>required</a:t>
            </a:r>
            <a:r>
              <a:rPr lang="en-US" sz="1800" dirty="0"/>
              <a:t> to report any complaint that they receive, or any harassment that they observe or become aware of, to the UBMD Chief Compliance Officer.</a:t>
            </a:r>
          </a:p>
          <a:p>
            <a:endParaRPr lang="en-US" sz="1000" dirty="0"/>
          </a:p>
          <a:p>
            <a:pPr marL="285750" indent="-285750">
              <a:buFont typeface="Wingdings" panose="05000000000000000000" pitchFamily="2" charset="2"/>
              <a:buChar char="Ø"/>
            </a:pPr>
            <a:r>
              <a:rPr lang="en-US" sz="1800" dirty="0"/>
              <a:t>All employees are encouraged to report any harassment or behaviors that violate this policy. </a:t>
            </a:r>
          </a:p>
          <a:p>
            <a:r>
              <a:rPr lang="en-US" sz="18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000" dirty="0"/>
          </a:p>
          <a:p>
            <a:pPr lvl="1"/>
            <a:endParaRPr lang="en-US" sz="1600" dirty="0"/>
          </a:p>
          <a:p>
            <a:pPr marL="742950" lvl="1" indent="-285750">
              <a:buFont typeface="Arial" panose="020B0604020202020204" pitchFamily="34" charset="0"/>
              <a:buChar char="•"/>
            </a:pPr>
            <a:endParaRPr lang="en-US" sz="1600" dirty="0"/>
          </a:p>
          <a:p>
            <a:pPr lvl="1"/>
            <a:endParaRPr lang="en-US" sz="16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25441145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Investigation</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390073"/>
            <a:ext cx="6654364" cy="5241636"/>
          </a:xfrm>
        </p:spPr>
        <p:txBody>
          <a:bodyPr>
            <a:normAutofit/>
          </a:bodyPr>
          <a:lstStyle/>
          <a:p>
            <a:pPr marL="285750" lvl="0" indent="-285750">
              <a:buFont typeface="Wingdings" panose="05000000000000000000" pitchFamily="2" charset="2"/>
              <a:buChar char="Ø"/>
            </a:pPr>
            <a:r>
              <a:rPr lang="en-US" sz="2000" dirty="0"/>
              <a:t>UBMD will conduct a prompt and thorough investigation that ensures due process for all parties, whenever management receives a complaint about sexual harassment, or otherwise knows of possible sexual harassment occurring.</a:t>
            </a:r>
          </a:p>
          <a:p>
            <a:pPr lvl="0"/>
            <a:endParaRPr lang="en-US" sz="1200" dirty="0"/>
          </a:p>
          <a:p>
            <a:pPr marL="285750" lvl="0" indent="-285750">
              <a:buFont typeface="Wingdings" panose="05000000000000000000" pitchFamily="2" charset="2"/>
              <a:buChar char="Ø"/>
            </a:pPr>
            <a:r>
              <a:rPr lang="en-US" sz="2000" dirty="0"/>
              <a:t>UBMD will keep the investigation confidential to the extent possible. </a:t>
            </a:r>
          </a:p>
          <a:p>
            <a:pPr lvl="0"/>
            <a:endParaRPr lang="en-US" sz="1200" dirty="0"/>
          </a:p>
          <a:p>
            <a:pPr marL="285750" lvl="0" indent="-285750">
              <a:buFont typeface="Wingdings" panose="05000000000000000000" pitchFamily="2" charset="2"/>
              <a:buChar char="Ø"/>
            </a:pPr>
            <a:r>
              <a:rPr lang="en-US" sz="2000" dirty="0"/>
              <a:t>Effective corrective action will be taken whenever sexual harassment is found to have occurred. </a:t>
            </a:r>
          </a:p>
          <a:p>
            <a:pPr lvl="0"/>
            <a:endParaRPr lang="en-US" sz="1200" dirty="0"/>
          </a:p>
          <a:p>
            <a:pPr marL="285750" lvl="0" indent="-285750">
              <a:buFont typeface="Wingdings" panose="05000000000000000000" pitchFamily="2" charset="2"/>
              <a:buChar char="Ø"/>
            </a:pPr>
            <a:r>
              <a:rPr lang="en-US" sz="2000" dirty="0"/>
              <a:t>All employees, including managers and supervisors, are required to cooperate with any internal investigation of sexual harassment.</a:t>
            </a:r>
          </a:p>
          <a:p>
            <a:pPr marL="342900" lvl="0" indent="-342900">
              <a:buFont typeface="Wingdings" panose="05000000000000000000" pitchFamily="2" charset="2"/>
              <a:buChar char="Ø"/>
            </a:pPr>
            <a:endParaRPr lang="en-US" sz="2000" dirty="0"/>
          </a:p>
          <a:p>
            <a:r>
              <a:rPr lang="en-US"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000" dirty="0"/>
          </a:p>
          <a:p>
            <a:pPr lvl="1"/>
            <a:endParaRPr lang="en-US" sz="1600" dirty="0"/>
          </a:p>
          <a:p>
            <a:pPr marL="742950" lvl="1" indent="-285750">
              <a:buFont typeface="Arial" panose="020B0604020202020204" pitchFamily="34" charset="0"/>
              <a:buChar char="•"/>
            </a:pPr>
            <a:endParaRPr lang="en-US" sz="1600" dirty="0"/>
          </a:p>
          <a:p>
            <a:pPr lvl="1"/>
            <a:endParaRPr lang="en-US" sz="16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2962744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Non-Retaliation/</a:t>
            </a:r>
            <a:br>
              <a:rPr lang="en-US" sz="4000" dirty="0">
                <a:solidFill>
                  <a:srgbClr val="7D7C7D"/>
                </a:solidFill>
              </a:rPr>
            </a:br>
            <a:r>
              <a:rPr lang="en-US" sz="4000" dirty="0">
                <a:solidFill>
                  <a:srgbClr val="7D7C7D"/>
                </a:solidFill>
              </a:rPr>
              <a:t>Whistleblowers</a:t>
            </a:r>
          </a:p>
        </p:txBody>
      </p:sp>
    </p:spTree>
    <p:extLst>
      <p:ext uri="{BB962C8B-B14F-4D97-AF65-F5344CB8AC3E}">
        <p14:creationId xmlns:p14="http://schemas.microsoft.com/office/powerpoint/2010/main" val="17826656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Non-Retaliation/Whistleblowers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68945" y="1468582"/>
            <a:ext cx="6964219" cy="5629563"/>
          </a:xfrm>
        </p:spPr>
        <p:txBody>
          <a:bodyPr>
            <a:normAutofit fontScale="85000" lnSpcReduction="10000"/>
          </a:bodyPr>
          <a:lstStyle/>
          <a:p>
            <a:pPr marL="285750" lvl="0" indent="-285750">
              <a:buFont typeface="Wingdings" panose="05000000000000000000" pitchFamily="2" charset="2"/>
              <a:buChar char="Ø"/>
            </a:pPr>
            <a:r>
              <a:rPr lang="en-US" sz="1900" dirty="0"/>
              <a:t>UBMD employees who report actual or potential violations or compliance concerns in good faith, regardless of whether or not a violation is found to have occurred, shall not be subject to retaliation, retribution, or harassment.</a:t>
            </a:r>
          </a:p>
          <a:p>
            <a:pPr lvl="0"/>
            <a:endParaRPr lang="en-US" sz="1900" dirty="0"/>
          </a:p>
          <a:p>
            <a:pPr marL="285750" lvl="0" indent="-285750">
              <a:buFont typeface="Wingdings" panose="05000000000000000000" pitchFamily="2" charset="2"/>
              <a:buChar char="Ø"/>
            </a:pPr>
            <a:r>
              <a:rPr lang="en-US" sz="1900" dirty="0"/>
              <a:t>No UBMD directors, officers, employees, or volunteers who in good faith report any action or suspected action that is illegal, fraudulent, or in violation of any adopted policies shall suffer intimidation, harassment, discrimination, or other retaliation or adverse employment consequences.</a:t>
            </a:r>
          </a:p>
          <a:p>
            <a:pPr lvl="0"/>
            <a:endParaRPr lang="en-US" sz="1900" dirty="0"/>
          </a:p>
          <a:p>
            <a:pPr marL="285750" lvl="0" indent="-285750">
              <a:buFont typeface="Wingdings" panose="05000000000000000000" pitchFamily="2" charset="2"/>
              <a:buChar char="Ø"/>
            </a:pPr>
            <a:r>
              <a:rPr lang="en-US" sz="1900" dirty="0"/>
              <a:t>No UBMD directors, officers, employees, or volunteers shall engage in, or condone acts of, retaliation, retribution, discrimination or harassment against other employees for reporting compliance-related concerns.  </a:t>
            </a:r>
          </a:p>
          <a:p>
            <a:pPr lvl="0"/>
            <a:endParaRPr lang="en-US" sz="1900" dirty="0"/>
          </a:p>
          <a:p>
            <a:pPr marL="285750" indent="-285750">
              <a:buFont typeface="Wingdings" panose="05000000000000000000" pitchFamily="2" charset="2"/>
              <a:buChar char="Ø"/>
            </a:pPr>
            <a:r>
              <a:rPr lang="en-US" sz="1900" dirty="0"/>
              <a:t>Any reports of such retaliation, retribution, or harassment will be thoroughly investigated, and may result in disciplinary action, up to and including termination.</a:t>
            </a:r>
          </a:p>
          <a:p>
            <a:r>
              <a:rPr lang="en-US" sz="1900" b="1" dirty="0"/>
              <a:t>	</a:t>
            </a:r>
          </a:p>
          <a:p>
            <a:pPr marL="285750" indent="-285750">
              <a:buFont typeface="Wingdings" panose="05000000000000000000" pitchFamily="2" charset="2"/>
              <a:buChar char="Ø"/>
            </a:pPr>
            <a:r>
              <a:rPr lang="en-US" sz="1900" dirty="0"/>
              <a:t>Employees cannot exempt themselves from the consequences of wrongdoing by self-reporting.  However, self-reporting may be taken into account in determining the appropriate disciplinary action.</a:t>
            </a:r>
          </a:p>
          <a:p>
            <a:pPr marL="285750" lvl="0" indent="-285750">
              <a:buFont typeface="Wingdings" panose="05000000000000000000" pitchFamily="2" charset="2"/>
              <a:buChar char="Ø"/>
            </a:pPr>
            <a:endParaRPr lang="en-US" sz="1700" dirty="0"/>
          </a:p>
          <a:p>
            <a:pPr marL="342900" lvl="0" indent="-342900">
              <a:buFont typeface="Wingdings" panose="05000000000000000000" pitchFamily="2" charset="2"/>
              <a:buChar char="Ø"/>
            </a:pPr>
            <a:endParaRPr lang="en-US" sz="2000" dirty="0"/>
          </a:p>
          <a:p>
            <a:r>
              <a:rPr lang="en-US"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000" dirty="0"/>
          </a:p>
          <a:p>
            <a:pPr lvl="1"/>
            <a:endParaRPr lang="en-US" sz="1600" dirty="0"/>
          </a:p>
          <a:p>
            <a:pPr marL="742950" lvl="1" indent="-285750">
              <a:buFont typeface="Arial" panose="020B0604020202020204" pitchFamily="34" charset="0"/>
              <a:buChar char="•"/>
            </a:pPr>
            <a:endParaRPr lang="en-US" sz="1600" dirty="0"/>
          </a:p>
          <a:p>
            <a:pPr lvl="1"/>
            <a:endParaRPr lang="en-US" sz="16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36084020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Internal Investigations</a:t>
            </a:r>
          </a:p>
        </p:txBody>
      </p:sp>
    </p:spTree>
    <p:extLst>
      <p:ext uri="{BB962C8B-B14F-4D97-AF65-F5344CB8AC3E}">
        <p14:creationId xmlns:p14="http://schemas.microsoft.com/office/powerpoint/2010/main" val="42602384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What Prompts an Investigation?</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547091"/>
            <a:ext cx="6654364" cy="5241636"/>
          </a:xfrm>
        </p:spPr>
        <p:txBody>
          <a:bodyPr>
            <a:normAutofit lnSpcReduction="10000"/>
          </a:bodyPr>
          <a:lstStyle/>
          <a:p>
            <a:pPr marL="285750" lvl="0" indent="-285750">
              <a:buFont typeface="Wingdings" panose="05000000000000000000" pitchFamily="2" charset="2"/>
              <a:buChar char="Ø"/>
            </a:pPr>
            <a:r>
              <a:rPr lang="en-US" sz="2000" dirty="0"/>
              <a:t>The UBMD Compliance Officer or his/her designee may initiate an internal investigation for any reason, including, without limitation, testing compliance with UBMD policies and procedures, or applicable laws or regulations. </a:t>
            </a:r>
          </a:p>
          <a:p>
            <a:pPr lvl="0"/>
            <a:endParaRPr lang="en-US" sz="2000" dirty="0"/>
          </a:p>
          <a:p>
            <a:pPr marL="285750" lvl="0" indent="-285750">
              <a:buFont typeface="Wingdings" panose="05000000000000000000" pitchFamily="2" charset="2"/>
              <a:buChar char="Ø"/>
            </a:pPr>
            <a:r>
              <a:rPr lang="en-US" sz="2000" dirty="0"/>
              <a:t>May also be generated by irregularities identified through routine chart audits, a threat of civil litigation, a potential governmental investigation, or receipt of a subpoena. </a:t>
            </a:r>
          </a:p>
          <a:p>
            <a:pPr lvl="0"/>
            <a:endParaRPr lang="en-US" sz="2000" dirty="0"/>
          </a:p>
          <a:p>
            <a:pPr marL="285750" indent="-285750">
              <a:buFont typeface="Wingdings" panose="05000000000000000000" pitchFamily="2" charset="2"/>
              <a:buChar char="Ø"/>
            </a:pPr>
            <a:r>
              <a:rPr lang="en-US" sz="2000" dirty="0"/>
              <a:t>The UBMD Compliance Officer may, at the expense of the affected Practice Plan, commence an internal investigation of any provider who has a compliance score of less than 50% on three consecutive chart audits. </a:t>
            </a:r>
          </a:p>
          <a:p>
            <a:pPr lvl="0"/>
            <a:endParaRPr lang="en-US" sz="2000" dirty="0"/>
          </a:p>
          <a:p>
            <a:pPr lvl="0"/>
            <a:endParaRPr lang="en-US" sz="2000" dirty="0"/>
          </a:p>
          <a:p>
            <a:r>
              <a:rPr lang="en-US"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000" dirty="0"/>
          </a:p>
          <a:p>
            <a:pPr lvl="1"/>
            <a:endParaRPr lang="en-US" sz="1600" dirty="0"/>
          </a:p>
          <a:p>
            <a:pPr marL="742950" lvl="1" indent="-285750">
              <a:buFont typeface="Arial" panose="020B0604020202020204" pitchFamily="34" charset="0"/>
              <a:buChar char="•"/>
            </a:pPr>
            <a:endParaRPr lang="en-US" sz="1600" dirty="0"/>
          </a:p>
          <a:p>
            <a:pPr lvl="1"/>
            <a:endParaRPr lang="en-US" sz="16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37882264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Results of an Investigation</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224088" y="1533237"/>
            <a:ext cx="6654364" cy="5467927"/>
          </a:xfrm>
        </p:spPr>
        <p:txBody>
          <a:bodyPr>
            <a:normAutofit fontScale="92500" lnSpcReduction="20000"/>
          </a:bodyPr>
          <a:lstStyle/>
          <a:p>
            <a:pPr marL="285750" lvl="0" indent="-285750">
              <a:buFont typeface="Wingdings" panose="05000000000000000000" pitchFamily="2" charset="2"/>
              <a:buChar char="Ø"/>
            </a:pPr>
            <a:r>
              <a:rPr lang="en-US" sz="1900" dirty="0"/>
              <a:t>Based on the findings of an internal investigation, the UBMD Compliance Officer will determine what action will be taken to correct any existing problem or potential problem. </a:t>
            </a:r>
          </a:p>
          <a:p>
            <a:pPr lvl="0"/>
            <a:endParaRPr lang="en-US" sz="1900" dirty="0"/>
          </a:p>
          <a:p>
            <a:pPr marL="285750" indent="-285750">
              <a:buFont typeface="Wingdings" panose="05000000000000000000" pitchFamily="2" charset="2"/>
              <a:buChar char="Ø"/>
            </a:pPr>
            <a:r>
              <a:rPr lang="en-US" sz="1900" dirty="0"/>
              <a:t>At the conclusion of the investigation, the UBMD Compliance Officer or his or her designee will submit a report to the President of the affected Practice Plan, containing the following (if applicable):</a:t>
            </a:r>
          </a:p>
          <a:p>
            <a:pPr marL="742950" lvl="1" indent="-285750">
              <a:buFont typeface="Arial" panose="020B0604020202020204" pitchFamily="34" charset="0"/>
              <a:buChar char="•"/>
            </a:pPr>
            <a:r>
              <a:rPr lang="en-US" sz="1700" dirty="0"/>
              <a:t>Name of individual(s) being investigated;</a:t>
            </a:r>
          </a:p>
          <a:p>
            <a:pPr marL="742950" lvl="1" indent="-285750">
              <a:buFont typeface="Arial" panose="020B0604020202020204" pitchFamily="34" charset="0"/>
              <a:buChar char="•"/>
            </a:pPr>
            <a:r>
              <a:rPr lang="en-US" sz="1700" dirty="0"/>
              <a:t>Circumstances that led to the investigation;</a:t>
            </a:r>
          </a:p>
          <a:p>
            <a:pPr marL="742950" lvl="1" indent="-285750">
              <a:buFont typeface="Arial" panose="020B0604020202020204" pitchFamily="34" charset="0"/>
              <a:buChar char="•"/>
            </a:pPr>
            <a:r>
              <a:rPr lang="en-US" sz="1700" dirty="0"/>
              <a:t>Facts disclosed by the investigation;</a:t>
            </a:r>
          </a:p>
          <a:p>
            <a:pPr marL="742950" lvl="1" indent="-285750">
              <a:buFont typeface="Arial" panose="020B0604020202020204" pitchFamily="34" charset="0"/>
              <a:buChar char="•"/>
            </a:pPr>
            <a:r>
              <a:rPr lang="en-US" sz="1700" dirty="0"/>
              <a:t>List of individuals who were interviewed;</a:t>
            </a:r>
          </a:p>
          <a:p>
            <a:pPr marL="742950" lvl="1" indent="-285750">
              <a:buFont typeface="Arial" panose="020B0604020202020204" pitchFamily="34" charset="0"/>
              <a:buChar char="•"/>
            </a:pPr>
            <a:r>
              <a:rPr lang="en-US" sz="1700" dirty="0"/>
              <a:t>List of documents and records that were reviewed;</a:t>
            </a:r>
          </a:p>
          <a:p>
            <a:pPr marL="742950" lvl="1" indent="-285750">
              <a:buFont typeface="Arial" panose="020B0604020202020204" pitchFamily="34" charset="0"/>
              <a:buChar char="•"/>
            </a:pPr>
            <a:r>
              <a:rPr lang="en-US" sz="1700" dirty="0"/>
              <a:t>Internal policies, procedures, or practices that led to the violation or that could be improved; </a:t>
            </a:r>
          </a:p>
          <a:p>
            <a:pPr marL="742950" lvl="1" indent="-285750">
              <a:buFont typeface="Arial" panose="020B0604020202020204" pitchFamily="34" charset="0"/>
              <a:buChar char="•"/>
            </a:pPr>
            <a:r>
              <a:rPr lang="en-US" sz="1700" dirty="0"/>
              <a:t>The recommended course of action and options.</a:t>
            </a:r>
          </a:p>
          <a:p>
            <a:pPr lvl="1"/>
            <a:endParaRPr lang="en-US" sz="1700" dirty="0"/>
          </a:p>
          <a:p>
            <a:pPr marL="285750" lvl="0" indent="-285750">
              <a:buFont typeface="Wingdings" panose="05000000000000000000" pitchFamily="2" charset="2"/>
              <a:buChar char="Ø"/>
            </a:pPr>
            <a:endParaRPr lang="en-US" sz="2000" dirty="0"/>
          </a:p>
          <a:p>
            <a:pPr lvl="0"/>
            <a:endParaRPr lang="en-US" sz="2000" dirty="0"/>
          </a:p>
          <a:p>
            <a:pPr lvl="0"/>
            <a:endParaRPr lang="en-US" sz="2000" dirty="0"/>
          </a:p>
          <a:p>
            <a:pPr lvl="0"/>
            <a:endParaRPr lang="en-US" sz="2000" dirty="0"/>
          </a:p>
          <a:p>
            <a:r>
              <a:rPr lang="en-US"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000" dirty="0"/>
          </a:p>
          <a:p>
            <a:pPr lvl="1"/>
            <a:endParaRPr lang="en-US" sz="1600" dirty="0"/>
          </a:p>
          <a:p>
            <a:pPr marL="742950" lvl="1" indent="-285750">
              <a:buFont typeface="Arial" panose="020B0604020202020204" pitchFamily="34" charset="0"/>
              <a:buChar char="•"/>
            </a:pPr>
            <a:endParaRPr lang="en-US" sz="1600" dirty="0"/>
          </a:p>
          <a:p>
            <a:pPr lvl="1"/>
            <a:endParaRPr lang="en-US" sz="16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19865539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 :</a:t>
            </a:r>
            <a:br>
              <a:rPr lang="en-US" sz="4000" dirty="0"/>
            </a:br>
            <a:br>
              <a:rPr lang="en-US" sz="4000" dirty="0"/>
            </a:br>
            <a:r>
              <a:rPr lang="en-US" sz="4000" dirty="0">
                <a:solidFill>
                  <a:srgbClr val="7D7C7D"/>
                </a:solidFill>
              </a:rPr>
              <a:t>Corrective Action</a:t>
            </a:r>
          </a:p>
        </p:txBody>
      </p:sp>
    </p:spTree>
    <p:extLst>
      <p:ext uri="{BB962C8B-B14F-4D97-AF65-F5344CB8AC3E}">
        <p14:creationId xmlns:p14="http://schemas.microsoft.com/office/powerpoint/2010/main" val="6255665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Corrective Action</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142836" y="1283855"/>
            <a:ext cx="7001163" cy="5574146"/>
          </a:xfrm>
        </p:spPr>
        <p:txBody>
          <a:bodyPr>
            <a:normAutofit fontScale="32500" lnSpcReduction="20000"/>
          </a:bodyPr>
          <a:lstStyle/>
          <a:p>
            <a:pPr marL="285750" lvl="0" indent="-285750">
              <a:buFont typeface="Wingdings" panose="05000000000000000000" pitchFamily="2" charset="2"/>
              <a:buChar char="Ø"/>
            </a:pPr>
            <a:r>
              <a:rPr lang="en-US" sz="5500" dirty="0"/>
              <a:t>Corrective action plans will foremost be put in place to assist the noncompliant individual in understanding the issue at hand and reduce the likelihood of noncompliance in the future. </a:t>
            </a:r>
          </a:p>
          <a:p>
            <a:pPr lvl="0"/>
            <a:endParaRPr lang="en-US" sz="2500" dirty="0"/>
          </a:p>
          <a:p>
            <a:pPr marL="285750" indent="-285750">
              <a:buFont typeface="Wingdings" panose="05000000000000000000" pitchFamily="2" charset="2"/>
              <a:buChar char="Ø"/>
            </a:pPr>
            <a:r>
              <a:rPr lang="en-US" sz="5500" dirty="0"/>
              <a:t>Corrective action will effectively address the issue of noncompliance, and will reflect the severity of the noncompliant action.  </a:t>
            </a:r>
          </a:p>
          <a:p>
            <a:endParaRPr lang="en-US" sz="2500" dirty="0"/>
          </a:p>
          <a:p>
            <a:pPr marL="285750" indent="-285750">
              <a:buFont typeface="Wingdings" panose="05000000000000000000" pitchFamily="2" charset="2"/>
              <a:buChar char="Ø"/>
            </a:pPr>
            <a:r>
              <a:rPr lang="en-US" sz="5500" dirty="0"/>
              <a:t>A plan of correction may include, without limitation:</a:t>
            </a:r>
          </a:p>
          <a:p>
            <a:pPr marL="742950" lvl="1" indent="-285750">
              <a:buFont typeface="Arial" panose="020B0604020202020204" pitchFamily="34" charset="0"/>
              <a:buChar char="•"/>
            </a:pPr>
            <a:r>
              <a:rPr lang="en-US" sz="4900" dirty="0"/>
              <a:t>Requiring mandatory educational sessions for the noncompliant individual;</a:t>
            </a:r>
          </a:p>
          <a:p>
            <a:pPr marL="742950" lvl="1" indent="-285750">
              <a:buFont typeface="Arial" panose="020B0604020202020204" pitchFamily="34" charset="0"/>
              <a:buChar char="•"/>
            </a:pPr>
            <a:r>
              <a:rPr lang="en-US" sz="4900" dirty="0"/>
              <a:t>Increasing the number and frequency of chart audits;</a:t>
            </a:r>
          </a:p>
          <a:p>
            <a:pPr marL="742950" lvl="1" indent="-285750">
              <a:buFont typeface="Arial" panose="020B0604020202020204" pitchFamily="34" charset="0"/>
              <a:buChar char="•"/>
            </a:pPr>
            <a:r>
              <a:rPr lang="en-US" sz="4900" dirty="0"/>
              <a:t>Making a repayment or voluntary disclosure to appropriate third party payers;</a:t>
            </a:r>
          </a:p>
          <a:p>
            <a:pPr marL="742950" lvl="1" indent="-285750">
              <a:buFont typeface="Arial" panose="020B0604020202020204" pitchFamily="34" charset="0"/>
              <a:buChar char="•"/>
            </a:pPr>
            <a:r>
              <a:rPr lang="en-US" sz="4900" dirty="0"/>
              <a:t>Reporting violations to the appropriate authorities;</a:t>
            </a:r>
          </a:p>
          <a:p>
            <a:pPr marL="742950" lvl="1" indent="-285750">
              <a:buFont typeface="Arial" panose="020B0604020202020204" pitchFamily="34" charset="0"/>
              <a:buChar char="•"/>
            </a:pPr>
            <a:r>
              <a:rPr lang="en-US" sz="4900" dirty="0"/>
              <a:t>Retaining an auditor, at the Practice Plan’s expense, to conduct a prospective audit of each bill submitted under the provider’s name until the problem has been resolved to the satisfaction of the UBMD Compliance Officer and/or the UBMD Executive Committee; or</a:t>
            </a:r>
          </a:p>
          <a:p>
            <a:pPr marL="742950" lvl="1" indent="-285750">
              <a:buFont typeface="Arial" panose="020B0604020202020204" pitchFamily="34" charset="0"/>
              <a:buChar char="•"/>
            </a:pPr>
            <a:r>
              <a:rPr lang="en-US" sz="4900" dirty="0"/>
              <a:t>Termination of employment.</a:t>
            </a:r>
          </a:p>
          <a:p>
            <a:endParaRPr lang="en-US" sz="2500" dirty="0"/>
          </a:p>
          <a:p>
            <a:pPr marL="285750" indent="-285750">
              <a:buFont typeface="Wingdings" panose="05000000000000000000" pitchFamily="2" charset="2"/>
              <a:buChar char="Ø"/>
            </a:pPr>
            <a:r>
              <a:rPr lang="en-US" sz="5500" dirty="0"/>
              <a:t>Any expenses incurred as a result of the corrective action will be charged to the Practice Plan for whom the noncompliant individual works.</a:t>
            </a:r>
          </a:p>
          <a:p>
            <a:endParaRPr lang="en-US" sz="2000" dirty="0"/>
          </a:p>
        </p:txBody>
      </p:sp>
    </p:spTree>
    <p:extLst>
      <p:ext uri="{BB962C8B-B14F-4D97-AF65-F5344CB8AC3E}">
        <p14:creationId xmlns:p14="http://schemas.microsoft.com/office/powerpoint/2010/main" val="28530431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a:t>
            </a:r>
            <a:br>
              <a:rPr lang="en-US" sz="4000" dirty="0"/>
            </a:br>
            <a:br>
              <a:rPr lang="en-US" sz="4000" dirty="0"/>
            </a:br>
            <a:r>
              <a:rPr lang="en-US" sz="4000" dirty="0">
                <a:solidFill>
                  <a:srgbClr val="7D7C7D"/>
                </a:solidFill>
              </a:rPr>
              <a:t>Appeals</a:t>
            </a:r>
          </a:p>
        </p:txBody>
      </p:sp>
    </p:spTree>
    <p:extLst>
      <p:ext uri="{BB962C8B-B14F-4D97-AF65-F5344CB8AC3E}">
        <p14:creationId xmlns:p14="http://schemas.microsoft.com/office/powerpoint/2010/main" val="3678117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7230" y="138545"/>
            <a:ext cx="6541222" cy="914399"/>
          </a:xfrm>
        </p:spPr>
        <p:txBody>
          <a:bodyPr/>
          <a:lstStyle/>
          <a:p>
            <a:pPr algn="ctr"/>
            <a:r>
              <a:rPr lang="en-US" sz="2800" dirty="0"/>
              <a:t>Business Information &amp; Relationships</a:t>
            </a:r>
          </a:p>
        </p:txBody>
      </p:sp>
      <p:sp>
        <p:nvSpPr>
          <p:cNvPr id="4" name="Text Placeholder 3"/>
          <p:cNvSpPr>
            <a:spLocks noGrp="1"/>
          </p:cNvSpPr>
          <p:nvPr>
            <p:ph type="body" sz="half" idx="2"/>
          </p:nvPr>
        </p:nvSpPr>
        <p:spPr>
          <a:xfrm>
            <a:off x="2337230" y="1366984"/>
            <a:ext cx="6541223" cy="5098471"/>
          </a:xfrm>
        </p:spPr>
        <p:txBody>
          <a:bodyPr>
            <a:normAutofit/>
          </a:bodyPr>
          <a:lstStyle/>
          <a:p>
            <a:pPr marL="457200" indent="-457200">
              <a:buFont typeface="+mj-lt"/>
              <a:buAutoNum type="arabicPeriod"/>
            </a:pPr>
            <a:r>
              <a:rPr lang="en-US" sz="2000" dirty="0">
                <a:solidFill>
                  <a:srgbClr val="0068B3"/>
                </a:solidFill>
              </a:rPr>
              <a:t>Acceptance of Business Courtesies</a:t>
            </a:r>
          </a:p>
          <a:p>
            <a:r>
              <a:rPr lang="en-US" sz="2000" dirty="0">
                <a:solidFill>
                  <a:srgbClr val="0068B3"/>
                </a:solidFill>
              </a:rPr>
              <a:t>	</a:t>
            </a:r>
            <a:r>
              <a:rPr lang="en-US" sz="2000" dirty="0"/>
              <a:t>Employees may not solicit or accept gifts or gratuities 	from individuals or business organizations.</a:t>
            </a:r>
          </a:p>
          <a:p>
            <a:endParaRPr lang="en-US" sz="2000" dirty="0">
              <a:solidFill>
                <a:srgbClr val="0068B3"/>
              </a:solidFill>
            </a:endParaRPr>
          </a:p>
          <a:p>
            <a:pPr marL="457200" indent="-457200">
              <a:buAutoNum type="arabicPeriod" startAt="2"/>
            </a:pPr>
            <a:r>
              <a:rPr lang="en-US" sz="2000" dirty="0">
                <a:solidFill>
                  <a:srgbClr val="0068B3"/>
                </a:solidFill>
              </a:rPr>
              <a:t>Competitor Information</a:t>
            </a:r>
          </a:p>
          <a:p>
            <a:r>
              <a:rPr lang="en-US" sz="2000" dirty="0">
                <a:solidFill>
                  <a:srgbClr val="0068B3"/>
                </a:solidFill>
              </a:rPr>
              <a:t>	</a:t>
            </a:r>
            <a:r>
              <a:rPr lang="en-US" sz="2000" dirty="0"/>
              <a:t>Gather competitor information through legal an ethical 	means only.</a:t>
            </a:r>
          </a:p>
          <a:p>
            <a:endParaRPr lang="en-US" sz="2000" dirty="0">
              <a:solidFill>
                <a:srgbClr val="0068B3"/>
              </a:solidFill>
            </a:endParaRPr>
          </a:p>
          <a:p>
            <a:pPr marL="457200" indent="-457200">
              <a:buAutoNum type="arabicPeriod" startAt="3"/>
            </a:pPr>
            <a:r>
              <a:rPr lang="en-US" sz="2000" dirty="0">
                <a:solidFill>
                  <a:srgbClr val="0068B3"/>
                </a:solidFill>
              </a:rPr>
              <a:t>Contract Negotiation</a:t>
            </a:r>
          </a:p>
          <a:p>
            <a:r>
              <a:rPr lang="en-US" sz="2000" dirty="0">
                <a:solidFill>
                  <a:srgbClr val="0068B3"/>
                </a:solidFill>
              </a:rPr>
              <a:t>	</a:t>
            </a:r>
            <a:r>
              <a:rPr lang="en-US" sz="2000" dirty="0"/>
              <a:t>All data gathered during contract negotiations must be 	accurate, current &amp; complete.  No contracts will be 	entered into with any person or company convicted of a 	criminal offense related to health care and/or is listed as 	debarred, excluded or ineligible by a federal agency.</a:t>
            </a:r>
            <a:endParaRPr lang="en-US" sz="2000" dirty="0">
              <a:solidFill>
                <a:srgbClr val="0068B3"/>
              </a:solidFill>
            </a:endParaRPr>
          </a:p>
        </p:txBody>
      </p:sp>
    </p:spTree>
    <p:extLst>
      <p:ext uri="{BB962C8B-B14F-4D97-AF65-F5344CB8AC3E}">
        <p14:creationId xmlns:p14="http://schemas.microsoft.com/office/powerpoint/2010/main" val="32935929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Appeals Process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91350" y="1388719"/>
            <a:ext cx="6944008" cy="5844999"/>
          </a:xfrm>
        </p:spPr>
        <p:txBody>
          <a:bodyPr>
            <a:normAutofit lnSpcReduction="10000"/>
          </a:bodyPr>
          <a:lstStyle/>
          <a:p>
            <a:pPr marL="285750" lvl="0" indent="-285750">
              <a:buFont typeface="Wingdings" panose="05000000000000000000" pitchFamily="2" charset="2"/>
              <a:buChar char="Ø"/>
            </a:pPr>
            <a:r>
              <a:rPr lang="en-US" sz="1800" dirty="0"/>
              <a:t>Aggrieved employee has fifteen (15) business days from notice of decision to appeal the decision to the UBMD Executive Committee in writing, directed to the Chair of the UBMD Executive Committee.  </a:t>
            </a:r>
          </a:p>
          <a:p>
            <a:pPr lvl="0"/>
            <a:endParaRPr lang="en-US" sz="1000" dirty="0"/>
          </a:p>
          <a:p>
            <a:pPr marL="285750" indent="-285750">
              <a:buFont typeface="Wingdings" panose="05000000000000000000" pitchFamily="2" charset="2"/>
              <a:buChar char="Ø"/>
            </a:pPr>
            <a:r>
              <a:rPr lang="en-US" sz="1800" dirty="0"/>
              <a:t>The notice of appeal must contain a description of the relevant facts and a detailed explanation of the reason for the appeal.</a:t>
            </a:r>
          </a:p>
          <a:p>
            <a:pPr lvl="0"/>
            <a:endParaRPr lang="en-US" sz="1000" dirty="0"/>
          </a:p>
          <a:p>
            <a:pPr marL="285750" indent="-285750">
              <a:buFont typeface="Wingdings" panose="05000000000000000000" pitchFamily="2" charset="2"/>
              <a:buChar char="Ø"/>
            </a:pPr>
            <a:r>
              <a:rPr lang="en-US" sz="1800" dirty="0"/>
              <a:t>The appeal shall be considered at the next regularly scheduled UBMD Executive Committee, or within forty-five (45) business days of the UBMD Executive Committee’s receipt of an appeal.</a:t>
            </a:r>
          </a:p>
          <a:p>
            <a:endParaRPr lang="en-US" sz="1000" dirty="0"/>
          </a:p>
          <a:p>
            <a:pPr marL="285750" indent="-285750">
              <a:buFont typeface="Wingdings" panose="05000000000000000000" pitchFamily="2" charset="2"/>
              <a:buChar char="Ø"/>
            </a:pPr>
            <a:r>
              <a:rPr lang="en-US" sz="1800" dirty="0"/>
              <a:t>Notice of the meeting date shall be timely provided to the appellant.</a:t>
            </a:r>
          </a:p>
          <a:p>
            <a:endParaRPr lang="en-US" sz="1000" dirty="0"/>
          </a:p>
          <a:p>
            <a:pPr marL="285750" indent="-285750">
              <a:buFont typeface="Wingdings" panose="05000000000000000000" pitchFamily="2" charset="2"/>
              <a:buChar char="Ø"/>
            </a:pPr>
            <a:r>
              <a:rPr lang="en-US" sz="1800" dirty="0"/>
              <a:t>Appellant must submit all supporting documentation and materials at least 3 business days prior to the meeting. </a:t>
            </a:r>
          </a:p>
          <a:p>
            <a:pPr marL="285750" indent="-285750">
              <a:buFont typeface="Wingdings" panose="05000000000000000000" pitchFamily="2" charset="2"/>
              <a:buChar char="Ø"/>
            </a:pPr>
            <a:endParaRPr lang="en-US" sz="1000" dirty="0"/>
          </a:p>
          <a:p>
            <a:pPr marL="285750" indent="-285750">
              <a:buFont typeface="Wingdings" panose="05000000000000000000" pitchFamily="2" charset="2"/>
              <a:buChar char="Ø"/>
            </a:pPr>
            <a:r>
              <a:rPr lang="en-US" sz="1800" dirty="0"/>
              <a:t>Aggrieved Practice Plan member/provider may also request the opportunity to appear and/or be accompanied by advocate/consultant. All requests to appear shall be granted.</a:t>
            </a:r>
          </a:p>
          <a:p>
            <a:pPr marL="285750" lvl="0" indent="-285750">
              <a:buFont typeface="Wingdings" panose="05000000000000000000" pitchFamily="2" charset="2"/>
              <a:buChar char="Ø"/>
            </a:pPr>
            <a:endParaRPr lang="en-US" sz="1800" dirty="0"/>
          </a:p>
          <a:p>
            <a:pPr lvl="0"/>
            <a:r>
              <a:rPr lang="en-US" sz="1800" dirty="0"/>
              <a:t>	</a:t>
            </a:r>
          </a:p>
          <a:p>
            <a:r>
              <a:rPr lang="en-US" sz="18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800" dirty="0"/>
          </a:p>
          <a:p>
            <a:pPr lvl="1"/>
            <a:endParaRPr lang="en-US" sz="1800" dirty="0"/>
          </a:p>
          <a:p>
            <a:pPr marL="742950" lvl="1" indent="-285750">
              <a:buFont typeface="Arial" panose="020B0604020202020204" pitchFamily="34" charset="0"/>
              <a:buChar char="•"/>
            </a:pPr>
            <a:endParaRPr lang="en-US" sz="1800" dirty="0"/>
          </a:p>
          <a:p>
            <a:pPr lvl="1"/>
            <a:endParaRPr lang="en-US" sz="18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663241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Appeals Process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91350" y="1189543"/>
            <a:ext cx="6944008" cy="5844999"/>
          </a:xfrm>
        </p:spPr>
        <p:txBody>
          <a:bodyPr>
            <a:normAutofit/>
          </a:bodyPr>
          <a:lstStyle/>
          <a:p>
            <a:pPr marL="285750" lvl="0" indent="-285750">
              <a:buFont typeface="Wingdings" panose="05000000000000000000" pitchFamily="2" charset="2"/>
              <a:buChar char="Ø"/>
            </a:pPr>
            <a:r>
              <a:rPr lang="en-US" sz="1800" dirty="0"/>
              <a:t>A majority of the UBMD Executive Committee members, excluding any members in the same Practice Plan of the appellant, shall constitute a quorum for the purpose of considering the appeal</a:t>
            </a:r>
            <a:r>
              <a:rPr lang="en-US" dirty="0"/>
              <a:t>.</a:t>
            </a:r>
            <a:endParaRPr lang="en-US" sz="1800" dirty="0"/>
          </a:p>
          <a:p>
            <a:pPr lvl="0"/>
            <a:endParaRPr lang="en-US" sz="1000" dirty="0"/>
          </a:p>
          <a:p>
            <a:pPr marL="285750" indent="-285750">
              <a:buFont typeface="Wingdings" panose="05000000000000000000" pitchFamily="2" charset="2"/>
              <a:buChar char="Ø"/>
            </a:pPr>
            <a:r>
              <a:rPr lang="en-US" sz="1800" dirty="0"/>
              <a:t>The UBMD Executive Committee shall consider all evidence when deciding an appeal.  It may also request the presence of the appellant or witnesses at the meeting to answer questions and provide additional information.</a:t>
            </a:r>
          </a:p>
          <a:p>
            <a:pPr lvl="0"/>
            <a:endParaRPr lang="en-US" sz="1000" dirty="0"/>
          </a:p>
          <a:p>
            <a:pPr marL="285750" indent="-285750">
              <a:buFont typeface="Wingdings" panose="05000000000000000000" pitchFamily="2" charset="2"/>
              <a:buChar char="Ø"/>
            </a:pPr>
            <a:r>
              <a:rPr lang="en-US" sz="1800" dirty="0"/>
              <a:t>The UBMD Compliance Officer shall attend the entire meeting.</a:t>
            </a:r>
          </a:p>
          <a:p>
            <a:endParaRPr lang="en-US" sz="1000" dirty="0"/>
          </a:p>
          <a:p>
            <a:pPr marL="285750" indent="-285750">
              <a:buFont typeface="Wingdings" panose="05000000000000000000" pitchFamily="2" charset="2"/>
              <a:buChar char="Ø"/>
            </a:pPr>
            <a:r>
              <a:rPr lang="en-US" sz="1800" dirty="0"/>
              <a:t>The record of the appeal, which is comprised of the meeting minutes and all of the evidence, shall be considered confidential information.</a:t>
            </a:r>
          </a:p>
          <a:p>
            <a:endParaRPr lang="en-US" sz="1000" dirty="0"/>
          </a:p>
          <a:p>
            <a:pPr marL="285750" indent="-285750">
              <a:buFont typeface="Wingdings" panose="05000000000000000000" pitchFamily="2" charset="2"/>
              <a:buChar char="Ø"/>
            </a:pPr>
            <a:r>
              <a:rPr lang="en-US" sz="1800" dirty="0"/>
              <a:t>A written decision shall be rendered within 30 business days of the conclusion of the hearing, and promptly communicated to the appellant and Practice Plan President. </a:t>
            </a:r>
          </a:p>
          <a:p>
            <a:pPr marL="285750" indent="-285750">
              <a:buFont typeface="Wingdings" panose="05000000000000000000" pitchFamily="2" charset="2"/>
              <a:buChar char="Ø"/>
            </a:pPr>
            <a:endParaRPr lang="en-US" sz="1000" dirty="0"/>
          </a:p>
          <a:p>
            <a:pPr marL="285750" lvl="0" indent="-285750">
              <a:buFont typeface="Wingdings" panose="05000000000000000000" pitchFamily="2" charset="2"/>
              <a:buChar char="Ø"/>
            </a:pPr>
            <a:r>
              <a:rPr lang="en-US" sz="1800" dirty="0"/>
              <a:t>The decision of the UBMD Executive Committee is final.</a:t>
            </a:r>
          </a:p>
          <a:p>
            <a:pPr lvl="0"/>
            <a:endParaRPr lang="en-US" sz="1800" dirty="0"/>
          </a:p>
          <a:p>
            <a:r>
              <a:rPr lang="en-US" sz="18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800" dirty="0"/>
          </a:p>
          <a:p>
            <a:pPr lvl="1"/>
            <a:endParaRPr lang="en-US" sz="1800" dirty="0"/>
          </a:p>
          <a:p>
            <a:pPr marL="742950" lvl="1" indent="-285750">
              <a:buFont typeface="Arial" panose="020B0604020202020204" pitchFamily="34" charset="0"/>
              <a:buChar char="•"/>
            </a:pPr>
            <a:endParaRPr lang="en-US" sz="1800" dirty="0"/>
          </a:p>
          <a:p>
            <a:pPr lvl="1"/>
            <a:endParaRPr lang="en-US" sz="18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14526830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Policy on:</a:t>
            </a:r>
            <a:br>
              <a:rPr lang="en-US" sz="4000" dirty="0"/>
            </a:br>
            <a:br>
              <a:rPr lang="en-US" sz="4000" dirty="0"/>
            </a:br>
            <a:r>
              <a:rPr lang="en-US" sz="4000" dirty="0">
                <a:solidFill>
                  <a:srgbClr val="7D7C7D"/>
                </a:solidFill>
              </a:rPr>
              <a:t>Governmental Investigations</a:t>
            </a:r>
          </a:p>
        </p:txBody>
      </p:sp>
    </p:spTree>
    <p:extLst>
      <p:ext uri="{BB962C8B-B14F-4D97-AF65-F5344CB8AC3E}">
        <p14:creationId xmlns:p14="http://schemas.microsoft.com/office/powerpoint/2010/main" val="17372063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What Do Feds Investigate?</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91350" y="1189543"/>
            <a:ext cx="6944008" cy="5844999"/>
          </a:xfrm>
        </p:spPr>
        <p:txBody>
          <a:bodyPr>
            <a:normAutofit lnSpcReduction="10000"/>
          </a:bodyPr>
          <a:lstStyle/>
          <a:p>
            <a:pPr marL="285750" lvl="0" indent="-285750">
              <a:buFont typeface="Wingdings" panose="05000000000000000000" pitchFamily="2" charset="2"/>
              <a:buChar char="Ø"/>
            </a:pPr>
            <a:r>
              <a:rPr lang="en-US" sz="1800" dirty="0"/>
              <a:t>HIPAA provides the federal government with an array of health care crimes to investigate including:</a:t>
            </a:r>
          </a:p>
          <a:p>
            <a:pPr marL="742950" lvl="1" indent="-285750">
              <a:buFont typeface="Arial" panose="020B0604020202020204" pitchFamily="34" charset="0"/>
              <a:buChar char="•"/>
            </a:pPr>
            <a:r>
              <a:rPr lang="en-US" sz="1600" dirty="0"/>
              <a:t>Health care fraud;</a:t>
            </a:r>
          </a:p>
          <a:p>
            <a:pPr marL="742950" lvl="1" indent="-285750">
              <a:buFont typeface="Arial" panose="020B0604020202020204" pitchFamily="34" charset="0"/>
              <a:buChar char="•"/>
            </a:pPr>
            <a:r>
              <a:rPr lang="en-US" sz="1600" dirty="0"/>
              <a:t>Theft or embezzlement in connection with health care;</a:t>
            </a:r>
          </a:p>
          <a:p>
            <a:pPr marL="742950" lvl="1" indent="-285750">
              <a:buFont typeface="Arial" panose="020B0604020202020204" pitchFamily="34" charset="0"/>
              <a:buChar char="•"/>
            </a:pPr>
            <a:r>
              <a:rPr lang="en-US" sz="1600" dirty="0"/>
              <a:t>False statements relating to health care matters; and</a:t>
            </a:r>
          </a:p>
          <a:p>
            <a:pPr marL="742950" lvl="1" indent="-285750">
              <a:buFont typeface="Arial" panose="020B0604020202020204" pitchFamily="34" charset="0"/>
              <a:buChar char="•"/>
            </a:pPr>
            <a:r>
              <a:rPr lang="en-US" sz="1600" dirty="0"/>
              <a:t>Obstruction of criminal investigations of health care offenses.</a:t>
            </a:r>
          </a:p>
          <a:p>
            <a:pPr lvl="1"/>
            <a:endParaRPr lang="en-US" sz="1000" dirty="0"/>
          </a:p>
          <a:p>
            <a:pPr marL="285750" indent="-285750">
              <a:buFont typeface="Wingdings" panose="05000000000000000000" pitchFamily="2" charset="2"/>
              <a:buChar char="Ø"/>
            </a:pPr>
            <a:r>
              <a:rPr lang="en-US" sz="1800" dirty="0"/>
              <a:t>Federal investigators may investigate fraud and abuse violations involving Medicare, Medicaid and other government-sponsored health plans such as worker’s compensation, as well as all insurance reimbursements.</a:t>
            </a:r>
          </a:p>
          <a:p>
            <a:endParaRPr lang="en-US" sz="1000" dirty="0"/>
          </a:p>
          <a:p>
            <a:pPr marL="285750" indent="-285750">
              <a:buFont typeface="Wingdings" panose="05000000000000000000" pitchFamily="2" charset="2"/>
              <a:buChar char="Ø"/>
            </a:pPr>
            <a:r>
              <a:rPr lang="en-US" sz="1800" dirty="0"/>
              <a:t>Investigators continue to concentrate on the traditional areas of fraud and abuse which have been successfully prosecuted in the past, including:</a:t>
            </a:r>
          </a:p>
          <a:p>
            <a:pPr marL="742950" lvl="1" indent="-285750">
              <a:buFont typeface="Arial" panose="020B0604020202020204" pitchFamily="34" charset="0"/>
              <a:buChar char="•"/>
            </a:pPr>
            <a:r>
              <a:rPr lang="en-US" sz="1600" dirty="0"/>
              <a:t>Billing for services not rendered;</a:t>
            </a:r>
          </a:p>
          <a:p>
            <a:pPr marL="742950" lvl="1" indent="-285750">
              <a:buFont typeface="Arial" panose="020B0604020202020204" pitchFamily="34" charset="0"/>
              <a:buChar char="•"/>
            </a:pPr>
            <a:r>
              <a:rPr lang="en-US" sz="1600" dirty="0"/>
              <a:t>Billing for services not medically necessary;</a:t>
            </a:r>
          </a:p>
          <a:p>
            <a:pPr marL="742950" lvl="1" indent="-285750">
              <a:buFont typeface="Arial" panose="020B0604020202020204" pitchFamily="34" charset="0"/>
              <a:buChar char="•"/>
            </a:pPr>
            <a:r>
              <a:rPr lang="en-US" sz="1600" dirty="0"/>
              <a:t>Double billing for services provided; </a:t>
            </a:r>
          </a:p>
          <a:p>
            <a:pPr marL="742950" lvl="1" indent="-285750">
              <a:buFont typeface="Arial" panose="020B0604020202020204" pitchFamily="34" charset="0"/>
              <a:buChar char="•"/>
            </a:pPr>
            <a:r>
              <a:rPr lang="en-US" sz="1600" dirty="0"/>
              <a:t>Upcoding; and</a:t>
            </a:r>
          </a:p>
          <a:p>
            <a:pPr marL="742950" lvl="1" indent="-285750">
              <a:buFont typeface="Arial" panose="020B0604020202020204" pitchFamily="34" charset="0"/>
              <a:buChar char="•"/>
            </a:pPr>
            <a:r>
              <a:rPr lang="en-US" sz="1600" dirty="0"/>
              <a:t>Unlawful kickbacks and referrals.</a:t>
            </a:r>
          </a:p>
          <a:p>
            <a:endParaRPr lang="en-US" sz="1000" dirty="0"/>
          </a:p>
          <a:p>
            <a:r>
              <a:rPr lang="en-US" sz="18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800" dirty="0"/>
          </a:p>
          <a:p>
            <a:pPr lvl="1"/>
            <a:endParaRPr lang="en-US" sz="1800" dirty="0"/>
          </a:p>
          <a:p>
            <a:pPr marL="742950" lvl="1" indent="-285750">
              <a:buFont typeface="Arial" panose="020B0604020202020204" pitchFamily="34" charset="0"/>
              <a:buChar char="•"/>
            </a:pPr>
            <a:endParaRPr lang="en-US" sz="1800" dirty="0"/>
          </a:p>
          <a:p>
            <a:pPr lvl="1"/>
            <a:endParaRPr lang="en-US" sz="18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15823249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Employee Process</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91350" y="1189543"/>
            <a:ext cx="6944008" cy="5844999"/>
          </a:xfrm>
        </p:spPr>
        <p:txBody>
          <a:bodyPr>
            <a:normAutofit fontScale="92500" lnSpcReduction="20000"/>
          </a:bodyPr>
          <a:lstStyle/>
          <a:p>
            <a:pPr marL="285750" lvl="0" indent="-285750">
              <a:buFont typeface="Wingdings" panose="05000000000000000000" pitchFamily="2" charset="2"/>
              <a:buChar char="Ø"/>
            </a:pPr>
            <a:r>
              <a:rPr lang="en-US" sz="2600" dirty="0"/>
              <a:t>When a government official arrives in the course of an investigation, the following steps must be followed: </a:t>
            </a:r>
          </a:p>
          <a:p>
            <a:pPr marL="742950" lvl="1" indent="-285750">
              <a:buFont typeface="Arial" panose="020B0604020202020204" pitchFamily="34" charset="0"/>
              <a:buChar char="•"/>
            </a:pPr>
            <a:r>
              <a:rPr lang="en-US" sz="1900" dirty="0"/>
              <a:t>Notify the UBMD Compliance Officer and Practice Plan President (or administrator on call) immediately;</a:t>
            </a:r>
          </a:p>
          <a:p>
            <a:pPr marL="742950" lvl="1" indent="-285750">
              <a:buFont typeface="Arial" panose="020B0604020202020204" pitchFamily="34" charset="0"/>
              <a:buChar char="•"/>
            </a:pPr>
            <a:r>
              <a:rPr lang="en-US" sz="1900" dirty="0"/>
              <a:t>Ask investigator for warrant before providing any documents or information;</a:t>
            </a:r>
          </a:p>
          <a:p>
            <a:pPr marL="742950" lvl="1" indent="-285750">
              <a:buFont typeface="Arial" panose="020B0604020202020204" pitchFamily="34" charset="0"/>
              <a:buChar char="•"/>
            </a:pPr>
            <a:r>
              <a:rPr lang="en-US" sz="1900" dirty="0"/>
              <a:t>Request the purpose of the investigator’s visit and specifically with whom the investigator desires to speak;</a:t>
            </a:r>
          </a:p>
          <a:p>
            <a:pPr marL="742950" lvl="1" indent="-285750">
              <a:buFont typeface="Arial" panose="020B0604020202020204" pitchFamily="34" charset="0"/>
              <a:buChar char="•"/>
            </a:pPr>
            <a:r>
              <a:rPr lang="en-US" sz="1900" dirty="0"/>
              <a:t>Assure full cooperation with investigators within the scope of the investigation;</a:t>
            </a:r>
          </a:p>
          <a:p>
            <a:pPr marL="742950" lvl="1" indent="-285750">
              <a:buFont typeface="Arial" panose="020B0604020202020204" pitchFamily="34" charset="0"/>
              <a:buChar char="•"/>
            </a:pPr>
            <a:r>
              <a:rPr lang="en-US" sz="1900" dirty="0"/>
              <a:t>Remove all non-essential personnel from the area involved in the investigation;</a:t>
            </a:r>
          </a:p>
          <a:p>
            <a:pPr marL="742950" lvl="1" indent="-285750">
              <a:buFont typeface="Arial" panose="020B0604020202020204" pitchFamily="34" charset="0"/>
              <a:buChar char="•"/>
            </a:pPr>
            <a:r>
              <a:rPr lang="en-US" sz="1900" dirty="0"/>
              <a:t>Suspend any routine destruction of records during the investigation;</a:t>
            </a:r>
          </a:p>
          <a:p>
            <a:pPr marL="742950" lvl="1" indent="-285750">
              <a:buFont typeface="Arial" panose="020B0604020202020204" pitchFamily="34" charset="0"/>
              <a:buChar char="•"/>
            </a:pPr>
            <a:r>
              <a:rPr lang="en-US" sz="1900" dirty="0"/>
              <a:t>Maintain a log of all events associated with the investigation;</a:t>
            </a:r>
          </a:p>
          <a:p>
            <a:pPr marL="742950" lvl="1" indent="-285750">
              <a:buFont typeface="Arial" panose="020B0604020202020204" pitchFamily="34" charset="0"/>
              <a:buChar char="•"/>
            </a:pPr>
            <a:r>
              <a:rPr lang="en-US" sz="1900" dirty="0"/>
              <a:t>Staff members have the right to speak to any investigator they so choose, and have the equal right to decline to be interviewed or to ask the investigator to schedule the interview at a later date.</a:t>
            </a:r>
          </a:p>
          <a:p>
            <a:pPr marL="742950" lvl="1" indent="-285750">
              <a:buFont typeface="Arial" panose="020B0604020202020204" pitchFamily="34" charset="0"/>
              <a:buChar char="•"/>
            </a:pPr>
            <a:endParaRPr lang="en-US" sz="1600" dirty="0"/>
          </a:p>
          <a:p>
            <a:pPr lvl="1"/>
            <a:endParaRPr lang="en-US" sz="1600" dirty="0"/>
          </a:p>
          <a:p>
            <a:endParaRPr lang="en-US" sz="1600" dirty="0"/>
          </a:p>
          <a:p>
            <a:r>
              <a:rPr lang="en-US" sz="1600" dirty="0"/>
              <a:t>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endParaRPr lang="en-US" sz="1600" dirty="0"/>
          </a:p>
          <a:p>
            <a:endParaRPr lang="en-US" sz="1600" dirty="0"/>
          </a:p>
          <a:p>
            <a:pPr lvl="1"/>
            <a:endParaRPr lang="en-US" sz="1600" dirty="0"/>
          </a:p>
          <a:p>
            <a:pPr marL="742950" lvl="1" indent="-285750">
              <a:buFont typeface="Arial" panose="020B0604020202020204" pitchFamily="34" charset="0"/>
              <a:buChar char="•"/>
            </a:pPr>
            <a:endParaRPr lang="en-US" sz="1600" dirty="0"/>
          </a:p>
          <a:p>
            <a:pPr lvl="1"/>
            <a:endParaRPr lang="en-US" sz="16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600" dirty="0"/>
          </a:p>
          <a:p>
            <a:endParaRPr lang="en-US" sz="1800" dirty="0"/>
          </a:p>
          <a:p>
            <a:endParaRPr lang="en-US" sz="2000" dirty="0"/>
          </a:p>
          <a:p>
            <a:endParaRPr lang="en-US" sz="2000" dirty="0"/>
          </a:p>
        </p:txBody>
      </p:sp>
    </p:spTree>
    <p:extLst>
      <p:ext uri="{BB962C8B-B14F-4D97-AF65-F5344CB8AC3E}">
        <p14:creationId xmlns:p14="http://schemas.microsoft.com/office/powerpoint/2010/main" val="3984428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6C0C4F-3B67-43DA-BBAB-E2FA8E9B0D91}"/>
              </a:ext>
            </a:extLst>
          </p:cNvPr>
          <p:cNvSpPr>
            <a:spLocks noGrp="1"/>
          </p:cNvSpPr>
          <p:nvPr>
            <p:ph type="title"/>
          </p:nvPr>
        </p:nvSpPr>
        <p:spPr>
          <a:xfrm>
            <a:off x="2337231" y="4015509"/>
            <a:ext cx="6541222" cy="566738"/>
          </a:xfrm>
        </p:spPr>
        <p:txBody>
          <a:bodyPr/>
          <a:lstStyle/>
          <a:p>
            <a:pPr algn="ctr"/>
            <a:br>
              <a:rPr lang="en-US" sz="4000" dirty="0"/>
            </a:br>
            <a:r>
              <a:rPr lang="en-US" sz="4000" dirty="0"/>
              <a:t>Summary</a:t>
            </a:r>
            <a:r>
              <a:rPr lang="en-US" sz="4000" dirty="0">
                <a:solidFill>
                  <a:srgbClr val="7D7C7D"/>
                </a:solidFill>
              </a:rPr>
              <a:t> </a:t>
            </a:r>
            <a:r>
              <a:rPr lang="en-US" sz="4000" dirty="0"/>
              <a:t>of </a:t>
            </a:r>
            <a:br>
              <a:rPr lang="en-US" sz="4000" dirty="0">
                <a:solidFill>
                  <a:srgbClr val="7D7C7D"/>
                </a:solidFill>
              </a:rPr>
            </a:br>
            <a:r>
              <a:rPr lang="en-US" sz="4000" dirty="0">
                <a:solidFill>
                  <a:srgbClr val="7D7C7D"/>
                </a:solidFill>
              </a:rPr>
              <a:t>Pertinent Laws, Rules &amp; Regulations</a:t>
            </a:r>
          </a:p>
        </p:txBody>
      </p:sp>
    </p:spTree>
    <p:extLst>
      <p:ext uri="{BB962C8B-B14F-4D97-AF65-F5344CB8AC3E}">
        <p14:creationId xmlns:p14="http://schemas.microsoft.com/office/powerpoint/2010/main" val="75892531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HIPAA</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91350" y="1189543"/>
            <a:ext cx="6944008" cy="5844999"/>
          </a:xfrm>
        </p:spPr>
        <p:txBody>
          <a:bodyPr>
            <a:normAutofit lnSpcReduction="10000"/>
          </a:bodyPr>
          <a:lstStyle/>
          <a:p>
            <a:pPr marL="285750" indent="-285750">
              <a:buFont typeface="Wingdings" panose="05000000000000000000" pitchFamily="2" charset="2"/>
              <a:buChar char="Ø"/>
            </a:pPr>
            <a:r>
              <a:rPr lang="en-US" sz="1800" dirty="0">
                <a:solidFill>
                  <a:srgbClr val="0068B3"/>
                </a:solidFill>
              </a:rPr>
              <a:t>HIPAA Privacy Rule </a:t>
            </a:r>
            <a:r>
              <a:rPr lang="en-US" sz="1600" dirty="0"/>
              <a:t>ensures privacy of patient health care information (PHI).</a:t>
            </a:r>
          </a:p>
          <a:p>
            <a:pPr marL="742950" lvl="1" indent="-285750">
              <a:buFont typeface="Arial" panose="020B0604020202020204" pitchFamily="34" charset="0"/>
              <a:buChar char="•"/>
            </a:pPr>
            <a:r>
              <a:rPr lang="en-US" sz="1600" dirty="0"/>
              <a:t>Restricts use &amp; release of medical records.</a:t>
            </a:r>
          </a:p>
          <a:p>
            <a:pPr marL="742950" lvl="1" indent="-285750">
              <a:buFont typeface="Arial" panose="020B0604020202020204" pitchFamily="34" charset="0"/>
              <a:buChar char="•"/>
            </a:pPr>
            <a:r>
              <a:rPr lang="en-US" sz="1600" dirty="0"/>
              <a:t>Gives patients more control over how PHI is used.</a:t>
            </a:r>
          </a:p>
          <a:p>
            <a:pPr marL="742950" lvl="1" indent="-285750">
              <a:buFont typeface="Arial" panose="020B0604020202020204" pitchFamily="34" charset="0"/>
              <a:buChar char="•"/>
            </a:pPr>
            <a:r>
              <a:rPr lang="en-US" sz="1600" dirty="0"/>
              <a:t>Patient authorization is required prior to using or releasing PHI for purposes other than treatment, payment or health care operations.</a:t>
            </a:r>
          </a:p>
          <a:p>
            <a:endParaRPr lang="en-US" sz="1000" dirty="0"/>
          </a:p>
          <a:p>
            <a:pPr marL="285750" indent="-285750">
              <a:buFont typeface="Wingdings" panose="05000000000000000000" pitchFamily="2" charset="2"/>
              <a:buChar char="Ø"/>
            </a:pPr>
            <a:r>
              <a:rPr lang="en-US" sz="1800" dirty="0">
                <a:solidFill>
                  <a:srgbClr val="0068B3"/>
                </a:solidFill>
              </a:rPr>
              <a:t>HIPAA Security Rule </a:t>
            </a:r>
            <a:r>
              <a:rPr lang="en-US" sz="1600" dirty="0"/>
              <a:t>ensures protection of electronic PHI (ePHI).</a:t>
            </a:r>
          </a:p>
          <a:p>
            <a:pPr marL="742950" lvl="1" indent="-285750">
              <a:buFont typeface="Arial" panose="020B0604020202020204" pitchFamily="34" charset="0"/>
              <a:buChar char="•"/>
            </a:pPr>
            <a:r>
              <a:rPr lang="en-US" sz="1600" dirty="0">
                <a:solidFill>
                  <a:srgbClr val="0068B3"/>
                </a:solidFill>
              </a:rPr>
              <a:t>Administrative Safeguards: </a:t>
            </a:r>
            <a:r>
              <a:rPr lang="en-US" sz="1600" dirty="0"/>
              <a:t>standards for who has ePHI access authorization; breach prevention systems; policies &amp; plans for handling violations, emergencies &amp; natural disasters;  creating retrievable back-up systems; performing ongoing evaluations &amp; audits  to ensure compliance.</a:t>
            </a:r>
          </a:p>
          <a:p>
            <a:pPr marL="742950" lvl="1" indent="-285750">
              <a:buFont typeface="Arial" panose="020B0604020202020204" pitchFamily="34" charset="0"/>
              <a:buChar char="•"/>
            </a:pPr>
            <a:r>
              <a:rPr lang="en-US" sz="1600" dirty="0">
                <a:solidFill>
                  <a:srgbClr val="0068B3"/>
                </a:solidFill>
              </a:rPr>
              <a:t>Physical Safeguards:</a:t>
            </a:r>
            <a:r>
              <a:rPr lang="en-US" sz="1600" dirty="0"/>
              <a:t> access controls to limit access of ePHI; regularly changing passwords; PIN numbers; unique user IDs; automatic logoff; restricted areas for computers &amp; equipment.</a:t>
            </a:r>
          </a:p>
          <a:p>
            <a:pPr marL="742950" lvl="1" indent="-285750">
              <a:buFont typeface="Arial" panose="020B0604020202020204" pitchFamily="34" charset="0"/>
              <a:buChar char="•"/>
            </a:pPr>
            <a:r>
              <a:rPr lang="en-US" sz="1600" dirty="0">
                <a:solidFill>
                  <a:srgbClr val="0068B3"/>
                </a:solidFill>
              </a:rPr>
              <a:t>Technical Safeguards:</a:t>
            </a:r>
            <a:r>
              <a:rPr lang="en-US" sz="1600" dirty="0"/>
              <a:t> software technology such as virus-checking software, encryption, digital signatures and internal monitoring &amp; audit systems.</a:t>
            </a:r>
          </a:p>
          <a:p>
            <a:pPr marL="628650" lvl="1" indent="-171450">
              <a:buFont typeface="Arial" panose="020B0604020202020204" pitchFamily="34" charset="0"/>
              <a:buChar char="•"/>
            </a:pPr>
            <a:endParaRPr lang="en-US" sz="800" dirty="0"/>
          </a:p>
          <a:p>
            <a:pPr marL="285750" indent="-285750">
              <a:buFont typeface="Wingdings" panose="05000000000000000000" pitchFamily="2" charset="2"/>
              <a:buChar char="Ø"/>
            </a:pPr>
            <a:r>
              <a:rPr lang="en-US" sz="1800" dirty="0">
                <a:solidFill>
                  <a:srgbClr val="0068B3"/>
                </a:solidFill>
              </a:rPr>
              <a:t>Breach Notification Rule </a:t>
            </a:r>
            <a:r>
              <a:rPr lang="en-US" sz="1800" dirty="0"/>
              <a:t>requires certain notifications to be made when PHI has been improperly disclosed.  </a:t>
            </a:r>
          </a:p>
          <a:p>
            <a:endParaRPr lang="en-US" sz="1000" dirty="0"/>
          </a:p>
          <a:p>
            <a:r>
              <a:rPr lang="en-US" sz="18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800" dirty="0"/>
          </a:p>
          <a:p>
            <a:pPr lvl="1"/>
            <a:endParaRPr lang="en-US" sz="1800" dirty="0"/>
          </a:p>
          <a:p>
            <a:pPr marL="742950" lvl="1" indent="-285750">
              <a:buFont typeface="Arial" panose="020B0604020202020204" pitchFamily="34" charset="0"/>
              <a:buChar char="•"/>
            </a:pPr>
            <a:endParaRPr lang="en-US" sz="1800" dirty="0"/>
          </a:p>
          <a:p>
            <a:pPr lvl="1"/>
            <a:endParaRPr lang="en-US" sz="18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27818571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Stark Law</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91350" y="1325345"/>
            <a:ext cx="6944008" cy="5844999"/>
          </a:xfrm>
        </p:spPr>
        <p:txBody>
          <a:bodyPr>
            <a:normAutofit/>
          </a:bodyPr>
          <a:lstStyle/>
          <a:p>
            <a:pPr marL="285750" indent="-285750">
              <a:buFont typeface="Wingdings" panose="05000000000000000000" pitchFamily="2" charset="2"/>
              <a:buChar char="Ø"/>
            </a:pPr>
            <a:r>
              <a:rPr lang="en-US" sz="1800" dirty="0">
                <a:solidFill>
                  <a:srgbClr val="0068B3"/>
                </a:solidFill>
              </a:rPr>
              <a:t>“Designated health services” </a:t>
            </a:r>
            <a:r>
              <a:rPr lang="en-US" sz="1600" dirty="0"/>
              <a:t>are any of the following:</a:t>
            </a:r>
          </a:p>
          <a:p>
            <a:pPr marL="742950" lvl="1" indent="-285750">
              <a:buFont typeface="Arial" panose="020B0604020202020204" pitchFamily="34" charset="0"/>
              <a:buChar char="•"/>
            </a:pPr>
            <a:r>
              <a:rPr lang="en-US" sz="1400" dirty="0"/>
              <a:t>Laboratory services</a:t>
            </a:r>
          </a:p>
          <a:p>
            <a:pPr marL="742950" lvl="1" indent="-285750">
              <a:buFont typeface="Arial" panose="020B0604020202020204" pitchFamily="34" charset="0"/>
              <a:buChar char="•"/>
            </a:pPr>
            <a:r>
              <a:rPr lang="en-US" sz="1400" dirty="0"/>
              <a:t>Physical therapy</a:t>
            </a:r>
          </a:p>
          <a:p>
            <a:pPr marL="742950" lvl="1" indent="-285750">
              <a:buFont typeface="Arial" panose="020B0604020202020204" pitchFamily="34" charset="0"/>
              <a:buChar char="•"/>
            </a:pPr>
            <a:r>
              <a:rPr lang="en-US" sz="1400" dirty="0"/>
              <a:t>Occupational therapy</a:t>
            </a:r>
          </a:p>
          <a:p>
            <a:pPr marL="742950" lvl="1" indent="-285750">
              <a:buFont typeface="Arial" panose="020B0604020202020204" pitchFamily="34" charset="0"/>
              <a:buChar char="•"/>
            </a:pPr>
            <a:r>
              <a:rPr lang="en-US" sz="1400" dirty="0"/>
              <a:t>Radiology</a:t>
            </a:r>
          </a:p>
          <a:p>
            <a:pPr marL="742950" lvl="1" indent="-285750">
              <a:buFont typeface="Arial" panose="020B0604020202020204" pitchFamily="34" charset="0"/>
              <a:buChar char="•"/>
            </a:pPr>
            <a:r>
              <a:rPr lang="en-US" sz="1400" dirty="0"/>
              <a:t>Radiation therapy</a:t>
            </a:r>
          </a:p>
          <a:p>
            <a:pPr marL="742950" lvl="1" indent="-285750">
              <a:buFont typeface="Arial" panose="020B0604020202020204" pitchFamily="34" charset="0"/>
              <a:buChar char="•"/>
            </a:pPr>
            <a:r>
              <a:rPr lang="en-US" sz="1400" dirty="0"/>
              <a:t>DME &amp; supplies</a:t>
            </a:r>
          </a:p>
          <a:p>
            <a:pPr marL="742950" lvl="1" indent="-285750">
              <a:buFont typeface="Arial" panose="020B0604020202020204" pitchFamily="34" charset="0"/>
              <a:buChar char="•"/>
            </a:pPr>
            <a:r>
              <a:rPr lang="en-US" sz="1400" dirty="0"/>
              <a:t>Nutrients, equipment &amp; supplies</a:t>
            </a:r>
          </a:p>
          <a:p>
            <a:pPr marL="742950" lvl="1" indent="-285750">
              <a:buFont typeface="Arial" panose="020B0604020202020204" pitchFamily="34" charset="0"/>
              <a:buChar char="•"/>
            </a:pPr>
            <a:r>
              <a:rPr lang="en-US" sz="1400" dirty="0"/>
              <a:t>Prosthetics, orthotics</a:t>
            </a:r>
          </a:p>
          <a:p>
            <a:pPr marL="742950" lvl="1" indent="-285750">
              <a:buFont typeface="Arial" panose="020B0604020202020204" pitchFamily="34" charset="0"/>
              <a:buChar char="•"/>
            </a:pPr>
            <a:r>
              <a:rPr lang="en-US" sz="1400" dirty="0"/>
              <a:t>Home health services</a:t>
            </a:r>
          </a:p>
          <a:p>
            <a:pPr marL="742950" lvl="1" indent="-285750">
              <a:buFont typeface="Arial" panose="020B0604020202020204" pitchFamily="34" charset="0"/>
              <a:buChar char="•"/>
            </a:pPr>
            <a:r>
              <a:rPr lang="en-US" sz="1400" dirty="0"/>
              <a:t>Outpatient prescriptions</a:t>
            </a:r>
          </a:p>
          <a:p>
            <a:pPr marL="742950" lvl="1" indent="-285750">
              <a:buFont typeface="Arial" panose="020B0604020202020204" pitchFamily="34" charset="0"/>
              <a:buChar char="•"/>
            </a:pPr>
            <a:r>
              <a:rPr lang="en-US" sz="1400" dirty="0"/>
              <a:t>Inpatient/outpatient hospital services</a:t>
            </a:r>
          </a:p>
          <a:p>
            <a:pPr marL="628650" lvl="1" indent="-171450">
              <a:buFont typeface="Arial" panose="020B0604020202020204" pitchFamily="34" charset="0"/>
              <a:buChar char="•"/>
            </a:pPr>
            <a:endParaRPr lang="en-US" sz="800" dirty="0"/>
          </a:p>
          <a:p>
            <a:pPr marL="285750" indent="-285750">
              <a:buFont typeface="Wingdings" panose="05000000000000000000" pitchFamily="2" charset="2"/>
              <a:buChar char="Ø"/>
            </a:pPr>
            <a:r>
              <a:rPr lang="en-US" sz="1600" dirty="0"/>
              <a:t>If a financial relationship exits, referrals are prohibited unless a specific exception is met for both the federal and state statutes. </a:t>
            </a:r>
          </a:p>
          <a:p>
            <a:endParaRPr lang="en-US" sz="1000" dirty="0"/>
          </a:p>
          <a:p>
            <a:pPr marL="285750" indent="-285750">
              <a:buFont typeface="Wingdings" panose="05000000000000000000" pitchFamily="2" charset="2"/>
              <a:buChar char="Ø"/>
            </a:pPr>
            <a:r>
              <a:rPr lang="en-US" sz="1600" dirty="0"/>
              <a:t>The federal and state exceptions differ in some cases; therefore, physicians are advised against relying on the exceptions without first consulting with the UBMD Compliance Officer and/or legal counsel.</a:t>
            </a:r>
          </a:p>
          <a:p>
            <a:endParaRPr lang="en-US" sz="1600" dirty="0"/>
          </a:p>
          <a:p>
            <a:r>
              <a:rPr lang="en-US" sz="18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800" dirty="0"/>
          </a:p>
          <a:p>
            <a:pPr lvl="1"/>
            <a:endParaRPr lang="en-US" sz="1800" dirty="0"/>
          </a:p>
          <a:p>
            <a:pPr marL="742950" lvl="1" indent="-285750">
              <a:buFont typeface="Arial" panose="020B0604020202020204" pitchFamily="34" charset="0"/>
              <a:buChar char="•"/>
            </a:pPr>
            <a:endParaRPr lang="en-US" sz="1800" dirty="0"/>
          </a:p>
          <a:p>
            <a:pPr lvl="1"/>
            <a:endParaRPr lang="en-US" sz="18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85174672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Antikickback Statute</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91350" y="1325345"/>
            <a:ext cx="6944008" cy="5844999"/>
          </a:xfrm>
        </p:spPr>
        <p:txBody>
          <a:bodyPr>
            <a:normAutofit/>
          </a:bodyPr>
          <a:lstStyle/>
          <a:p>
            <a:pPr marL="285750" indent="-285750">
              <a:buFont typeface="Wingdings" panose="05000000000000000000" pitchFamily="2" charset="2"/>
              <a:buChar char="Ø"/>
            </a:pPr>
            <a:r>
              <a:rPr lang="en-US" sz="2000" dirty="0"/>
              <a:t>Examples of kickbacks include:</a:t>
            </a:r>
          </a:p>
          <a:p>
            <a:pPr marL="742950" lvl="1" indent="-285750">
              <a:buFont typeface="Arial" panose="020B0604020202020204" pitchFamily="34" charset="0"/>
              <a:buChar char="•"/>
            </a:pPr>
            <a:r>
              <a:rPr lang="en-US" sz="1800" dirty="0"/>
              <a:t>Waiving deductibles and copayments for Medicare;</a:t>
            </a:r>
          </a:p>
          <a:p>
            <a:pPr marL="742950" lvl="1" indent="-285750">
              <a:buFont typeface="Arial" panose="020B0604020202020204" pitchFamily="34" charset="0"/>
              <a:buChar char="•"/>
            </a:pPr>
            <a:r>
              <a:rPr lang="en-US" sz="1800" dirty="0"/>
              <a:t>Paying a nurse practitioner or physician a fee for referring a patient;</a:t>
            </a:r>
          </a:p>
          <a:p>
            <a:pPr marL="742950" lvl="1" indent="-285750">
              <a:buFont typeface="Arial" panose="020B0604020202020204" pitchFamily="34" charset="0"/>
              <a:buChar char="•"/>
            </a:pPr>
            <a:r>
              <a:rPr lang="en-US" sz="1800" dirty="0"/>
              <a:t>Accepting a fee for referring a patient.</a:t>
            </a:r>
          </a:p>
          <a:p>
            <a:pPr marL="628650" lvl="1" indent="-171450">
              <a:buFont typeface="Arial" panose="020B0604020202020204" pitchFamily="34" charset="0"/>
              <a:buChar char="•"/>
            </a:pPr>
            <a:endParaRPr lang="en-US" sz="800" dirty="0"/>
          </a:p>
          <a:p>
            <a:pPr marL="285750" indent="-285750">
              <a:buFont typeface="Wingdings" panose="05000000000000000000" pitchFamily="2" charset="2"/>
              <a:buChar char="Ø"/>
            </a:pPr>
            <a:r>
              <a:rPr lang="en-US" sz="2000" dirty="0"/>
              <a:t>The Antikickback Statute is a criminal statute and, therefore, includes jail time as one of its penalties.</a:t>
            </a:r>
          </a:p>
          <a:p>
            <a:endParaRPr lang="en-US" sz="1000" dirty="0"/>
          </a:p>
          <a:p>
            <a:pPr marL="285750" indent="-285750">
              <a:buFont typeface="Wingdings" panose="05000000000000000000" pitchFamily="2" charset="2"/>
              <a:buChar char="Ø"/>
            </a:pPr>
            <a:r>
              <a:rPr lang="en-US" sz="2000" dirty="0"/>
              <a:t>Providers and staff are prohibited from accepting kickbacks in the course of business.</a:t>
            </a:r>
          </a:p>
          <a:p>
            <a:endParaRPr lang="en-US" sz="1000" dirty="0"/>
          </a:p>
          <a:p>
            <a:pPr marL="285750" indent="-285750">
              <a:buFont typeface="Wingdings" panose="05000000000000000000" pitchFamily="2" charset="2"/>
              <a:buChar char="Ø"/>
            </a:pPr>
            <a:r>
              <a:rPr lang="en-US" sz="2000" dirty="0"/>
              <a:t>Providers and staff are required to contact legal counsel or the UBMD Compliance Officer before accepting a gift or any item of value relating to or arising from UBMD business, provider relationships or medical office operations.</a:t>
            </a:r>
          </a:p>
          <a:p>
            <a:endParaRPr lang="en-US" sz="1800" dirty="0"/>
          </a:p>
          <a:p>
            <a:endParaRPr lang="en-US" sz="1600" dirty="0"/>
          </a:p>
          <a:p>
            <a:r>
              <a:rPr lang="en-US" sz="18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800" dirty="0"/>
          </a:p>
          <a:p>
            <a:pPr lvl="1"/>
            <a:endParaRPr lang="en-US" sz="1800" dirty="0"/>
          </a:p>
          <a:p>
            <a:pPr marL="742950" lvl="1" indent="-285750">
              <a:buFont typeface="Arial" panose="020B0604020202020204" pitchFamily="34" charset="0"/>
              <a:buChar char="•"/>
            </a:pPr>
            <a:endParaRPr lang="en-US" sz="1800" dirty="0"/>
          </a:p>
          <a:p>
            <a:pPr lvl="1"/>
            <a:endParaRPr lang="en-US" sz="18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22581847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False Claims Act</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91350" y="1325345"/>
            <a:ext cx="6944008" cy="5844999"/>
          </a:xfrm>
        </p:spPr>
        <p:txBody>
          <a:bodyPr>
            <a:normAutofit fontScale="85000" lnSpcReduction="20000"/>
          </a:bodyPr>
          <a:lstStyle/>
          <a:p>
            <a:pPr marL="285750" indent="-285750">
              <a:buFont typeface="Wingdings" panose="05000000000000000000" pitchFamily="2" charset="2"/>
              <a:buChar char="Ø"/>
            </a:pPr>
            <a:r>
              <a:rPr lang="en-US" sz="2200" dirty="0"/>
              <a:t>Prohibits health care providers from “knowingly” presenting or causing to be presented, a false or fraudulent claim for payment or approval to any federally funded program, such as Medicare &amp; Medicaid.</a:t>
            </a:r>
          </a:p>
          <a:p>
            <a:endParaRPr lang="en-US" sz="1000" dirty="0"/>
          </a:p>
          <a:p>
            <a:pPr marL="285750" indent="-285750">
              <a:buFont typeface="Wingdings" panose="05000000000000000000" pitchFamily="2" charset="2"/>
              <a:buChar char="Ø"/>
            </a:pPr>
            <a:r>
              <a:rPr lang="en-US" sz="2200" dirty="0"/>
              <a:t>To “knowingly” present a false claim means the provider:</a:t>
            </a:r>
          </a:p>
          <a:p>
            <a:pPr marL="742950" lvl="1" indent="-285750">
              <a:buFont typeface="Arial" panose="020B0604020202020204" pitchFamily="34" charset="0"/>
              <a:buChar char="•"/>
            </a:pPr>
            <a:r>
              <a:rPr lang="en-US" sz="1900" dirty="0"/>
              <a:t>Has actual knowledge that the information on a claim is false;</a:t>
            </a:r>
          </a:p>
          <a:p>
            <a:pPr marL="742950" lvl="1" indent="-285750">
              <a:buFont typeface="Arial" panose="020B0604020202020204" pitchFamily="34" charset="0"/>
              <a:buChar char="•"/>
            </a:pPr>
            <a:r>
              <a:rPr lang="en-US" sz="1900" dirty="0"/>
              <a:t>Acts in deliberate ignorance of the truth or falsity of the information in a claim;</a:t>
            </a:r>
          </a:p>
          <a:p>
            <a:pPr marL="742950" lvl="1" indent="-285750">
              <a:buFont typeface="Arial" panose="020B0604020202020204" pitchFamily="34" charset="0"/>
              <a:buChar char="•"/>
            </a:pPr>
            <a:r>
              <a:rPr lang="en-US" sz="1900" dirty="0"/>
              <a:t>Acts in reckless disregard of the truth or falsity of the information in a claim.</a:t>
            </a:r>
          </a:p>
          <a:p>
            <a:pPr marL="628650" lvl="1" indent="-171450">
              <a:buFont typeface="Arial" panose="020B0604020202020204" pitchFamily="34" charset="0"/>
              <a:buChar char="•"/>
            </a:pPr>
            <a:endParaRPr lang="en-US" sz="800" dirty="0"/>
          </a:p>
          <a:p>
            <a:pPr marL="285750" indent="-285750">
              <a:buFont typeface="Wingdings" panose="05000000000000000000" pitchFamily="2" charset="2"/>
              <a:buChar char="Ø"/>
            </a:pPr>
            <a:r>
              <a:rPr lang="en-US" sz="2200" dirty="0"/>
              <a:t>Violations of the False Claims Act may result in monetary penalties equal to three times the government’s damages plus civil penalties of $5,500-$11,000 per false claim.</a:t>
            </a:r>
          </a:p>
          <a:p>
            <a:endParaRPr lang="en-US" sz="1000" dirty="0"/>
          </a:p>
          <a:p>
            <a:pPr marL="285750" indent="-285750">
              <a:buFont typeface="Wingdings" panose="05000000000000000000" pitchFamily="2" charset="2"/>
              <a:buChar char="Ø"/>
            </a:pPr>
            <a:r>
              <a:rPr lang="en-US" sz="2200" dirty="0"/>
              <a:t>Criminal cases may include imprisonment.</a:t>
            </a:r>
          </a:p>
          <a:p>
            <a:endParaRPr lang="en-US" sz="1100" dirty="0"/>
          </a:p>
          <a:p>
            <a:pPr marL="285750" indent="-285750">
              <a:buFont typeface="Wingdings" panose="05000000000000000000" pitchFamily="2" charset="2"/>
              <a:buChar char="Ø"/>
            </a:pPr>
            <a:r>
              <a:rPr lang="en-US" sz="2200" dirty="0"/>
              <a:t>Health care providers may also be excluded from participation in federal health care programs.</a:t>
            </a:r>
          </a:p>
          <a:p>
            <a:endParaRPr lang="en-US" sz="2000" dirty="0"/>
          </a:p>
          <a:p>
            <a:endParaRPr lang="en-US" sz="1000" dirty="0"/>
          </a:p>
          <a:p>
            <a:endParaRPr lang="en-US" sz="1800" dirty="0"/>
          </a:p>
          <a:p>
            <a:endParaRPr lang="en-US" sz="1600" dirty="0"/>
          </a:p>
          <a:p>
            <a:r>
              <a:rPr lang="en-US" sz="18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800" dirty="0"/>
          </a:p>
          <a:p>
            <a:pPr lvl="1"/>
            <a:endParaRPr lang="en-US" sz="1800" dirty="0"/>
          </a:p>
          <a:p>
            <a:pPr marL="742950" lvl="1" indent="-285750">
              <a:buFont typeface="Arial" panose="020B0604020202020204" pitchFamily="34" charset="0"/>
              <a:buChar char="•"/>
            </a:pPr>
            <a:endParaRPr lang="en-US" sz="1800" dirty="0"/>
          </a:p>
          <a:p>
            <a:pPr lvl="1"/>
            <a:endParaRPr lang="en-US" sz="18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1264883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66DCB-FF84-425F-8D79-DCC6D668E08A}"/>
              </a:ext>
            </a:extLst>
          </p:cNvPr>
          <p:cNvSpPr>
            <a:spLocks noGrp="1"/>
          </p:cNvSpPr>
          <p:nvPr>
            <p:ph type="title"/>
          </p:nvPr>
        </p:nvSpPr>
        <p:spPr>
          <a:xfrm>
            <a:off x="2337230" y="348673"/>
            <a:ext cx="6541222" cy="566738"/>
          </a:xfrm>
        </p:spPr>
        <p:txBody>
          <a:bodyPr/>
          <a:lstStyle/>
          <a:p>
            <a:pPr algn="ctr"/>
            <a:r>
              <a:rPr lang="en-US" sz="2800" dirty="0"/>
              <a:t>Violations</a:t>
            </a:r>
          </a:p>
        </p:txBody>
      </p:sp>
      <p:sp>
        <p:nvSpPr>
          <p:cNvPr id="4" name="Text Placeholder 3">
            <a:extLst>
              <a:ext uri="{FF2B5EF4-FFF2-40B4-BE49-F238E27FC236}">
                <a16:creationId xmlns:a16="http://schemas.microsoft.com/office/drawing/2014/main" id="{861E58F1-BE0B-4DA2-9A99-A0A39B40346B}"/>
              </a:ext>
            </a:extLst>
          </p:cNvPr>
          <p:cNvSpPr>
            <a:spLocks noGrp="1"/>
          </p:cNvSpPr>
          <p:nvPr>
            <p:ph type="body" sz="half" idx="2"/>
          </p:nvPr>
        </p:nvSpPr>
        <p:spPr>
          <a:xfrm>
            <a:off x="2337230" y="1459346"/>
            <a:ext cx="6541223" cy="4578928"/>
          </a:xfrm>
        </p:spPr>
        <p:txBody>
          <a:bodyPr>
            <a:normAutofit/>
          </a:bodyPr>
          <a:lstStyle/>
          <a:p>
            <a:pPr algn="ctr"/>
            <a:endParaRPr lang="en-US" sz="2000" dirty="0"/>
          </a:p>
          <a:p>
            <a:pPr algn="ctr"/>
            <a:endParaRPr lang="en-US" sz="2000" dirty="0"/>
          </a:p>
          <a:p>
            <a:pPr algn="ctr"/>
            <a:r>
              <a:rPr lang="en-US" sz="2000" dirty="0"/>
              <a:t>Confirmed violations of this Code of Conduct </a:t>
            </a:r>
          </a:p>
          <a:p>
            <a:pPr algn="ctr"/>
            <a:r>
              <a:rPr lang="en-US" sz="2000" dirty="0"/>
              <a:t>will result in appropriate disciplinary</a:t>
            </a:r>
          </a:p>
          <a:p>
            <a:pPr algn="ctr"/>
            <a:r>
              <a:rPr lang="en-US" sz="2000" dirty="0"/>
              <a:t>action against the offending individual(s),</a:t>
            </a:r>
          </a:p>
          <a:p>
            <a:pPr algn="ctr"/>
            <a:r>
              <a:rPr lang="en-US" sz="2000" dirty="0"/>
              <a:t>up to and including termination </a:t>
            </a:r>
          </a:p>
          <a:p>
            <a:pPr algn="ctr"/>
            <a:r>
              <a:rPr lang="en-US" sz="2000" dirty="0"/>
              <a:t>from employment.</a:t>
            </a:r>
          </a:p>
        </p:txBody>
      </p:sp>
    </p:spTree>
    <p:extLst>
      <p:ext uri="{BB962C8B-B14F-4D97-AF65-F5344CB8AC3E}">
        <p14:creationId xmlns:p14="http://schemas.microsoft.com/office/powerpoint/2010/main" val="17858518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8B5EC2-E45F-4BE3-BC6B-775EC1A0ABF5}"/>
              </a:ext>
            </a:extLst>
          </p:cNvPr>
          <p:cNvSpPr txBox="1">
            <a:spLocks/>
          </p:cNvSpPr>
          <p:nvPr/>
        </p:nvSpPr>
        <p:spPr>
          <a:xfrm>
            <a:off x="2337230" y="426820"/>
            <a:ext cx="6541222" cy="566738"/>
          </a:xfrm>
          <a:prstGeom prst="rect">
            <a:avLst/>
          </a:prstGeom>
        </p:spPr>
        <p:txBody>
          <a:bodyPr vert="horz" lIns="91440" tIns="45720" rIns="91440" bIns="45720" rtlCol="0" anchor="b">
            <a:noAutofit/>
          </a:bodyPr>
          <a:lstStyle>
            <a:lvl1pPr algn="l" defTabSz="457200" rtl="0" eaLnBrk="1" latinLnBrk="0" hangingPunct="1">
              <a:spcBef>
                <a:spcPct val="0"/>
              </a:spcBef>
              <a:buNone/>
              <a:defRPr sz="2000" b="1" kern="1200">
                <a:solidFill>
                  <a:srgbClr val="0068B3"/>
                </a:solidFill>
                <a:latin typeface="Arial Black"/>
                <a:ea typeface="+mj-ea"/>
                <a:cs typeface="Arial Black"/>
              </a:defRPr>
            </a:lvl1pPr>
          </a:lstStyle>
          <a:p>
            <a:pPr algn="ctr"/>
            <a:r>
              <a:rPr lang="en-US" sz="2800" dirty="0"/>
              <a:t>Deficit Reduction Act</a:t>
            </a:r>
          </a:p>
        </p:txBody>
      </p:sp>
      <p:sp>
        <p:nvSpPr>
          <p:cNvPr id="7" name="Text Placeholder 3">
            <a:extLst>
              <a:ext uri="{FF2B5EF4-FFF2-40B4-BE49-F238E27FC236}">
                <a16:creationId xmlns:a16="http://schemas.microsoft.com/office/drawing/2014/main" id="{3179D0EB-BAE2-40E6-8B52-33AE762E442A}"/>
              </a:ext>
            </a:extLst>
          </p:cNvPr>
          <p:cNvSpPr>
            <a:spLocks noGrp="1"/>
          </p:cNvSpPr>
          <p:nvPr>
            <p:ph type="body" sz="half" idx="2"/>
          </p:nvPr>
        </p:nvSpPr>
        <p:spPr>
          <a:xfrm>
            <a:off x="2091350" y="1551681"/>
            <a:ext cx="6944008" cy="5844999"/>
          </a:xfrm>
        </p:spPr>
        <p:txBody>
          <a:bodyPr>
            <a:normAutofit/>
          </a:bodyPr>
          <a:lstStyle/>
          <a:p>
            <a:pPr marL="285750" indent="-285750">
              <a:buFont typeface="Wingdings" panose="05000000000000000000" pitchFamily="2" charset="2"/>
              <a:buChar char="Ø"/>
            </a:pPr>
            <a:r>
              <a:rPr lang="en-US" sz="2000" dirty="0"/>
              <a:t>The Deficit Reduction Act of 2005 States that any employer who receives more than $5 million per year in Medicaid payments is required to provide information to its employees about the federal False Claims Act, any applicable state False Claims Act, the rights of employees to be protected as whistleblowers, and the employer’s policies and procedures for detecting and preventing fraud, waste and abuse.  </a:t>
            </a:r>
            <a:r>
              <a:rPr lang="en-US" sz="2000" b="1" dirty="0"/>
              <a:t>	</a:t>
            </a:r>
            <a:endParaRPr lang="en-US" sz="2000" dirty="0"/>
          </a:p>
          <a:p>
            <a:endParaRPr lang="en-US" sz="2000" dirty="0"/>
          </a:p>
          <a:p>
            <a:endParaRPr lang="en-US" sz="1000" dirty="0"/>
          </a:p>
          <a:p>
            <a:endParaRPr lang="en-US" sz="1800" dirty="0"/>
          </a:p>
          <a:p>
            <a:endParaRPr lang="en-US" sz="1600" dirty="0"/>
          </a:p>
          <a:p>
            <a:r>
              <a:rPr lang="en-US" sz="1800" dirty="0"/>
              <a:t>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endParaRPr lang="en-US" sz="1800" dirty="0"/>
          </a:p>
          <a:p>
            <a:endParaRPr lang="en-US" sz="1800" dirty="0"/>
          </a:p>
          <a:p>
            <a:pPr lvl="1"/>
            <a:endParaRPr lang="en-US" sz="1800" dirty="0"/>
          </a:p>
          <a:p>
            <a:pPr marL="742950" lvl="1" indent="-285750">
              <a:buFont typeface="Arial" panose="020B0604020202020204" pitchFamily="34" charset="0"/>
              <a:buChar char="•"/>
            </a:pPr>
            <a:endParaRPr lang="en-US" sz="1800" dirty="0"/>
          </a:p>
          <a:p>
            <a:pPr lvl="1"/>
            <a:endParaRPr lang="en-US" sz="1800" dirty="0"/>
          </a:p>
          <a:p>
            <a:pPr marL="457200" indent="-457200">
              <a:buFont typeface="Wingdings" panose="05000000000000000000" pitchFamily="2" charset="2"/>
              <a:buChar char="Ø"/>
            </a:pPr>
            <a:endParaRPr lang="en-US" sz="1600" dirty="0"/>
          </a:p>
          <a:p>
            <a:endParaRPr lang="en-US" sz="1600" dirty="0"/>
          </a:p>
          <a:p>
            <a:pPr marL="457200" indent="-457200">
              <a:buFont typeface="Wingdings" panose="05000000000000000000" pitchFamily="2" charset="2"/>
              <a:buChar char="Ø"/>
            </a:pPr>
            <a:endParaRPr lang="en-US" sz="1600" dirty="0"/>
          </a:p>
          <a:p>
            <a:endParaRPr lang="en-US" sz="1000" dirty="0"/>
          </a:p>
          <a:p>
            <a:endParaRPr lang="en-US" sz="1800" dirty="0"/>
          </a:p>
          <a:p>
            <a:endParaRPr lang="en-US" sz="2000" dirty="0"/>
          </a:p>
          <a:p>
            <a:endParaRPr lang="en-US" sz="2000" dirty="0"/>
          </a:p>
        </p:txBody>
      </p:sp>
    </p:spTree>
    <p:extLst>
      <p:ext uri="{BB962C8B-B14F-4D97-AF65-F5344CB8AC3E}">
        <p14:creationId xmlns:p14="http://schemas.microsoft.com/office/powerpoint/2010/main" val="19776690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99F62-C2C1-4AB5-8F5C-16A26A6EEB78}"/>
              </a:ext>
            </a:extLst>
          </p:cNvPr>
          <p:cNvSpPr>
            <a:spLocks noGrp="1"/>
          </p:cNvSpPr>
          <p:nvPr>
            <p:ph type="title"/>
          </p:nvPr>
        </p:nvSpPr>
        <p:spPr/>
        <p:txBody>
          <a:bodyPr/>
          <a:lstStyle/>
          <a:p>
            <a:pPr algn="ctr"/>
            <a:r>
              <a:rPr lang="en-US" dirty="0"/>
              <a:t>Attachments</a:t>
            </a:r>
          </a:p>
        </p:txBody>
      </p:sp>
      <p:sp>
        <p:nvSpPr>
          <p:cNvPr id="3" name="Content Placeholder 2">
            <a:extLst>
              <a:ext uri="{FF2B5EF4-FFF2-40B4-BE49-F238E27FC236}">
                <a16:creationId xmlns:a16="http://schemas.microsoft.com/office/drawing/2014/main" id="{9096366D-10B9-402F-9414-70C8824A8824}"/>
              </a:ext>
            </a:extLst>
          </p:cNvPr>
          <p:cNvSpPr>
            <a:spLocks noGrp="1"/>
          </p:cNvSpPr>
          <p:nvPr>
            <p:ph idx="1"/>
          </p:nvPr>
        </p:nvSpPr>
        <p:spPr>
          <a:xfrm>
            <a:off x="2343726" y="1420091"/>
            <a:ext cx="6534729" cy="5098403"/>
          </a:xfrm>
        </p:spPr>
        <p:txBody>
          <a:bodyPr/>
          <a:lstStyle/>
          <a:p>
            <a:pPr>
              <a:buFont typeface="Wingdings" panose="05000000000000000000" pitchFamily="2" charset="2"/>
              <a:buChar char="Ø"/>
            </a:pPr>
            <a:r>
              <a:rPr lang="en-US" dirty="0">
                <a:solidFill>
                  <a:srgbClr val="0068B3"/>
                </a:solidFill>
              </a:rPr>
              <a:t>Attachment A:</a:t>
            </a:r>
            <a:r>
              <a:rPr lang="en-US" dirty="0"/>
              <a:t>  Policy on conflicts of Interest and 						  Disclosure of Certain Interests</a:t>
            </a:r>
          </a:p>
          <a:p>
            <a:pPr marL="0" indent="0">
              <a:buNone/>
            </a:pPr>
            <a:endParaRPr lang="en-US" sz="1000" dirty="0"/>
          </a:p>
          <a:p>
            <a:pPr>
              <a:buFont typeface="Wingdings" panose="05000000000000000000" pitchFamily="2" charset="2"/>
              <a:buChar char="Ø"/>
            </a:pPr>
            <a:r>
              <a:rPr lang="en-US" dirty="0">
                <a:solidFill>
                  <a:srgbClr val="0068B3"/>
                </a:solidFill>
              </a:rPr>
              <a:t>Attachment B:</a:t>
            </a:r>
            <a:r>
              <a:rPr lang="en-US" dirty="0"/>
              <a:t>  Scribe Agreement</a:t>
            </a:r>
          </a:p>
          <a:p>
            <a:pPr marL="0" indent="0">
              <a:buNone/>
            </a:pPr>
            <a:endParaRPr lang="en-US" sz="1000" dirty="0"/>
          </a:p>
          <a:p>
            <a:pPr>
              <a:buFont typeface="Wingdings" panose="05000000000000000000" pitchFamily="2" charset="2"/>
              <a:buChar char="Ø"/>
            </a:pPr>
            <a:r>
              <a:rPr lang="en-US" dirty="0">
                <a:solidFill>
                  <a:srgbClr val="0068B3"/>
                </a:solidFill>
              </a:rPr>
              <a:t>Attachment C:</a:t>
            </a:r>
            <a:r>
              <a:rPr lang="en-US" dirty="0"/>
              <a:t>  UBMD Compliance Hotline Flier</a:t>
            </a:r>
          </a:p>
          <a:p>
            <a:pPr marL="0" indent="0">
              <a:buNone/>
            </a:pPr>
            <a:endParaRPr lang="en-US" sz="1000" dirty="0"/>
          </a:p>
          <a:p>
            <a:pPr>
              <a:buFont typeface="Wingdings" panose="05000000000000000000" pitchFamily="2" charset="2"/>
              <a:buChar char="Ø"/>
            </a:pPr>
            <a:r>
              <a:rPr lang="en-US" dirty="0">
                <a:solidFill>
                  <a:srgbClr val="0068B3"/>
                </a:solidFill>
              </a:rPr>
              <a:t>Attachment D: </a:t>
            </a:r>
            <a:r>
              <a:rPr lang="en-US" dirty="0"/>
              <a:t> Compliance Issue Report Form</a:t>
            </a:r>
          </a:p>
          <a:p>
            <a:pPr marL="0" indent="0">
              <a:buNone/>
            </a:pPr>
            <a:endParaRPr lang="en-US" sz="1000" dirty="0"/>
          </a:p>
          <a:p>
            <a:pPr>
              <a:buFont typeface="Wingdings" panose="05000000000000000000" pitchFamily="2" charset="2"/>
              <a:buChar char="Ø"/>
            </a:pPr>
            <a:r>
              <a:rPr lang="en-US" dirty="0">
                <a:solidFill>
                  <a:srgbClr val="0068B3"/>
                </a:solidFill>
              </a:rPr>
              <a:t>Attachment E:   </a:t>
            </a:r>
            <a:r>
              <a:rPr lang="en-US" dirty="0"/>
              <a:t>Compliance Plan and Code of Conduct          				   Employee Acknowledgement</a:t>
            </a:r>
          </a:p>
          <a:p>
            <a:pPr marL="0" indent="0">
              <a:buNone/>
            </a:pPr>
            <a:endParaRPr lang="en-US" sz="1000" dirty="0"/>
          </a:p>
          <a:p>
            <a:pPr>
              <a:buFont typeface="Wingdings" panose="05000000000000000000" pitchFamily="2" charset="2"/>
              <a:buChar char="Ø"/>
            </a:pPr>
            <a:r>
              <a:rPr lang="en-US" dirty="0">
                <a:solidFill>
                  <a:srgbClr val="0068B3"/>
                </a:solidFill>
              </a:rPr>
              <a:t>Attachment F:</a:t>
            </a:r>
            <a:r>
              <a:rPr lang="en-US" dirty="0"/>
              <a:t>	   Language Identification Tool</a:t>
            </a:r>
          </a:p>
        </p:txBody>
      </p:sp>
    </p:spTree>
    <p:extLst>
      <p:ext uri="{BB962C8B-B14F-4D97-AF65-F5344CB8AC3E}">
        <p14:creationId xmlns:p14="http://schemas.microsoft.com/office/powerpoint/2010/main" val="385791605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7111-8DC2-4FAF-8754-0BED3FF557D1}"/>
              </a:ext>
            </a:extLst>
          </p:cNvPr>
          <p:cNvSpPr>
            <a:spLocks noGrp="1"/>
          </p:cNvSpPr>
          <p:nvPr>
            <p:ph type="title"/>
          </p:nvPr>
        </p:nvSpPr>
        <p:spPr/>
        <p:txBody>
          <a:bodyPr/>
          <a:lstStyle/>
          <a:p>
            <a:pPr algn="ctr"/>
            <a:r>
              <a:rPr lang="en-US" dirty="0"/>
              <a:t>Education Credit</a:t>
            </a:r>
          </a:p>
        </p:txBody>
      </p:sp>
      <p:sp>
        <p:nvSpPr>
          <p:cNvPr id="3" name="Content Placeholder 2">
            <a:extLst>
              <a:ext uri="{FF2B5EF4-FFF2-40B4-BE49-F238E27FC236}">
                <a16:creationId xmlns:a16="http://schemas.microsoft.com/office/drawing/2014/main" id="{F1C1852C-A051-4349-A1B1-7B62ED9E9E9C}"/>
              </a:ext>
            </a:extLst>
          </p:cNvPr>
          <p:cNvSpPr>
            <a:spLocks noGrp="1"/>
          </p:cNvSpPr>
          <p:nvPr>
            <p:ph idx="1"/>
          </p:nvPr>
        </p:nvSpPr>
        <p:spPr/>
        <p:txBody>
          <a:bodyPr/>
          <a:lstStyle/>
          <a:p>
            <a:pPr algn="ctr">
              <a:buNone/>
            </a:pPr>
            <a:endParaRPr lang="en-US" dirty="0">
              <a:solidFill>
                <a:schemeClr val="bg2">
                  <a:lumMod val="50000"/>
                </a:schemeClr>
              </a:solidFill>
              <a:latin typeface="Calibri" pitchFamily="34" charset="0"/>
            </a:endParaRPr>
          </a:p>
          <a:p>
            <a:pPr algn="ctr">
              <a:buNone/>
            </a:pPr>
            <a:endParaRPr lang="en-US" dirty="0">
              <a:solidFill>
                <a:schemeClr val="bg2">
                  <a:lumMod val="50000"/>
                </a:schemeClr>
              </a:solidFill>
              <a:latin typeface="Calibri" pitchFamily="34" charset="0"/>
            </a:endParaRPr>
          </a:p>
          <a:p>
            <a:pPr algn="ctr">
              <a:buNone/>
            </a:pPr>
            <a:r>
              <a:rPr lang="en-US" dirty="0">
                <a:solidFill>
                  <a:schemeClr val="bg2">
                    <a:lumMod val="50000"/>
                  </a:schemeClr>
                </a:solidFill>
                <a:latin typeface="Calibri" pitchFamily="34" charset="0"/>
              </a:rPr>
              <a:t>To receive a credit of 1 hour compliance education credit, the 20 question quiz using the following link:</a:t>
            </a:r>
          </a:p>
          <a:p>
            <a:pPr algn="ctr">
              <a:buNone/>
            </a:pPr>
            <a:endParaRPr lang="en-US" dirty="0">
              <a:solidFill>
                <a:schemeClr val="bg2">
                  <a:lumMod val="50000"/>
                </a:schemeClr>
              </a:solidFill>
              <a:latin typeface="Calibri" pitchFamily="34" charset="0"/>
            </a:endParaRPr>
          </a:p>
          <a:p>
            <a:pPr algn="ctr">
              <a:buNone/>
            </a:pPr>
            <a:r>
              <a:rPr lang="en-US" b="1" i="1" dirty="0">
                <a:solidFill>
                  <a:srgbClr val="0068B3"/>
                </a:solidFill>
                <a:latin typeface="Calibri" pitchFamily="34" charset="0"/>
              </a:rPr>
              <a:t>Insert link here</a:t>
            </a:r>
          </a:p>
          <a:p>
            <a:pPr algn="ctr">
              <a:buNone/>
            </a:pPr>
            <a:endParaRPr lang="en-US" b="1" dirty="0">
              <a:latin typeface="Calibri" pitchFamily="34" charset="0"/>
            </a:endParaRPr>
          </a:p>
          <a:p>
            <a:pPr algn="ctr">
              <a:buNone/>
            </a:pPr>
            <a:r>
              <a:rPr lang="en-US" dirty="0">
                <a:solidFill>
                  <a:schemeClr val="bg2">
                    <a:lumMod val="50000"/>
                  </a:schemeClr>
                </a:solidFill>
                <a:latin typeface="Calibri" pitchFamily="34" charset="0"/>
              </a:rPr>
              <a:t>A score of 80% (16/20 correct) or higher is required to receive credit toward your 2 hour biannual compliance education requirement.</a:t>
            </a:r>
          </a:p>
          <a:p>
            <a:endParaRPr lang="en-US" dirty="0"/>
          </a:p>
        </p:txBody>
      </p:sp>
    </p:spTree>
    <p:extLst>
      <p:ext uri="{BB962C8B-B14F-4D97-AF65-F5344CB8AC3E}">
        <p14:creationId xmlns:p14="http://schemas.microsoft.com/office/powerpoint/2010/main" val="34928430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UBMD Compliance Office</a:t>
            </a:r>
          </a:p>
        </p:txBody>
      </p:sp>
      <p:sp>
        <p:nvSpPr>
          <p:cNvPr id="3" name="Content Placeholder 2"/>
          <p:cNvSpPr>
            <a:spLocks noGrp="1"/>
          </p:cNvSpPr>
          <p:nvPr>
            <p:ph idx="1"/>
          </p:nvPr>
        </p:nvSpPr>
        <p:spPr>
          <a:xfrm>
            <a:off x="2118511" y="1240325"/>
            <a:ext cx="6898739" cy="5450186"/>
          </a:xfrm>
        </p:spPr>
        <p:txBody>
          <a:bodyPr>
            <a:normAutofit fontScale="92500" lnSpcReduction="10000"/>
          </a:bodyPr>
          <a:lstStyle/>
          <a:p>
            <a:pPr marL="0" indent="0" algn="ctr">
              <a:buNone/>
            </a:pPr>
            <a:r>
              <a:rPr lang="en-US" sz="1800" dirty="0">
                <a:solidFill>
                  <a:srgbClr val="0068B3"/>
                </a:solidFill>
              </a:rPr>
              <a:t>If you have any questions or concerns, please contact us:</a:t>
            </a:r>
          </a:p>
          <a:p>
            <a:pPr marL="0" indent="0">
              <a:buNone/>
            </a:pPr>
            <a:endParaRPr lang="en-US" sz="1800" dirty="0"/>
          </a:p>
          <a:p>
            <a:pPr marL="0" indent="0">
              <a:buNone/>
            </a:pPr>
            <a:r>
              <a:rPr lang="en-US" sz="1800" dirty="0">
                <a:solidFill>
                  <a:srgbClr val="0068B3"/>
                </a:solidFill>
              </a:rPr>
              <a:t>Lawrence C. </a:t>
            </a:r>
            <a:r>
              <a:rPr lang="en-US" sz="1800" dirty="0" err="1">
                <a:solidFill>
                  <a:srgbClr val="0068B3"/>
                </a:solidFill>
              </a:rPr>
              <a:t>DiGiulio</a:t>
            </a:r>
            <a:r>
              <a:rPr lang="en-US" sz="1800" dirty="0">
                <a:solidFill>
                  <a:srgbClr val="0068B3"/>
                </a:solidFill>
              </a:rPr>
              <a:t>, Esq.,</a:t>
            </a:r>
          </a:p>
          <a:p>
            <a:pPr marL="0" indent="0">
              <a:buNone/>
            </a:pPr>
            <a:r>
              <a:rPr lang="en-US" sz="1600" dirty="0"/>
              <a:t>Chief Compliance Officer &amp; General Counsel</a:t>
            </a:r>
          </a:p>
          <a:p>
            <a:pPr marL="0" indent="0">
              <a:buNone/>
            </a:pPr>
            <a:r>
              <a:rPr lang="en-US" sz="1600" dirty="0"/>
              <a:t>(716)888-4705    </a:t>
            </a:r>
            <a:r>
              <a:rPr lang="en-US" sz="1600" dirty="0">
                <a:hlinkClick r:id="rId3"/>
              </a:rPr>
              <a:t>larryd@buffalo.edu</a:t>
            </a:r>
            <a:r>
              <a:rPr lang="en-US" sz="1600" dirty="0"/>
              <a:t> </a:t>
            </a:r>
          </a:p>
          <a:p>
            <a:pPr marL="0" indent="0">
              <a:buNone/>
            </a:pPr>
            <a:endParaRPr lang="en-US" sz="800" dirty="0"/>
          </a:p>
          <a:p>
            <a:pPr marL="0" indent="0">
              <a:buNone/>
            </a:pPr>
            <a:r>
              <a:rPr lang="en-US" sz="1800" dirty="0">
                <a:solidFill>
                  <a:srgbClr val="0068B3"/>
                </a:solidFill>
              </a:rPr>
              <a:t>Beverly </a:t>
            </a:r>
            <a:r>
              <a:rPr lang="en-US" sz="1800" dirty="0" err="1">
                <a:solidFill>
                  <a:srgbClr val="0068B3"/>
                </a:solidFill>
              </a:rPr>
              <a:t>Welshans</a:t>
            </a:r>
            <a:r>
              <a:rPr lang="en-US" sz="1800" dirty="0">
                <a:solidFill>
                  <a:srgbClr val="0068B3"/>
                </a:solidFill>
              </a:rPr>
              <a:t>, CHC,CPMC, CPC, CPCI, COC, CCSP</a:t>
            </a:r>
          </a:p>
          <a:p>
            <a:pPr marL="0" indent="0">
              <a:buNone/>
            </a:pPr>
            <a:r>
              <a:rPr lang="en-US" sz="1600" dirty="0"/>
              <a:t>Director of Audit &amp; Education</a:t>
            </a:r>
          </a:p>
          <a:p>
            <a:pPr marL="0" indent="0">
              <a:buNone/>
            </a:pPr>
            <a:r>
              <a:rPr lang="en-US" sz="1600" dirty="0"/>
              <a:t>(716)888-4702    </a:t>
            </a:r>
            <a:r>
              <a:rPr lang="en-US" sz="1600" dirty="0">
                <a:hlinkClick r:id="rId4"/>
              </a:rPr>
              <a:t>welshans@buffalo.edu</a:t>
            </a:r>
            <a:endParaRPr lang="en-US" sz="1600" dirty="0"/>
          </a:p>
          <a:p>
            <a:pPr marL="0" indent="0">
              <a:buNone/>
            </a:pPr>
            <a:endParaRPr lang="en-US" sz="800" dirty="0"/>
          </a:p>
          <a:p>
            <a:pPr marL="0" indent="0">
              <a:buNone/>
            </a:pPr>
            <a:r>
              <a:rPr lang="en-US" sz="1800" dirty="0">
                <a:solidFill>
                  <a:srgbClr val="0068B3"/>
                </a:solidFill>
              </a:rPr>
              <a:t>Suzanne M. Marasi, CHC, CPCA</a:t>
            </a:r>
          </a:p>
          <a:p>
            <a:pPr marL="0" indent="0">
              <a:buNone/>
            </a:pPr>
            <a:r>
              <a:rPr lang="en-US" sz="1600" dirty="0"/>
              <a:t>Compliance Administrator</a:t>
            </a:r>
          </a:p>
          <a:p>
            <a:pPr marL="0" indent="0">
              <a:buNone/>
            </a:pPr>
            <a:r>
              <a:rPr lang="en-US" sz="1600" dirty="0"/>
              <a:t>(716)888-4708    </a:t>
            </a:r>
            <a:r>
              <a:rPr lang="en-US" sz="1600" dirty="0">
                <a:hlinkClick r:id="rId5"/>
              </a:rPr>
              <a:t>smmarasi@buffalo.edu</a:t>
            </a:r>
            <a:r>
              <a:rPr lang="en-US" sz="1600" dirty="0"/>
              <a:t> </a:t>
            </a:r>
          </a:p>
          <a:p>
            <a:pPr marL="0" indent="0">
              <a:buNone/>
            </a:pPr>
            <a:endParaRPr lang="en-US" sz="800" dirty="0"/>
          </a:p>
          <a:p>
            <a:pPr marL="0" indent="0">
              <a:buNone/>
            </a:pPr>
            <a:r>
              <a:rPr lang="en-US" sz="1600" dirty="0"/>
              <a:t>***********************************************************</a:t>
            </a:r>
          </a:p>
          <a:p>
            <a:pPr marL="0" indent="0">
              <a:buNone/>
            </a:pPr>
            <a:r>
              <a:rPr lang="en-US" sz="1700" dirty="0"/>
              <a:t>Fax:  (716) 849-5620</a:t>
            </a:r>
          </a:p>
          <a:p>
            <a:pPr marL="0" indent="0">
              <a:buNone/>
            </a:pPr>
            <a:r>
              <a:rPr lang="en-US" sz="1700" dirty="0">
                <a:solidFill>
                  <a:srgbClr val="FF0000"/>
                </a:solidFill>
              </a:rPr>
              <a:t>Anonymous Hotline:  (716) 888-4752</a:t>
            </a:r>
          </a:p>
          <a:p>
            <a:pPr marL="0" indent="0">
              <a:buNone/>
            </a:pPr>
            <a:endParaRPr lang="en-US" sz="1000" dirty="0"/>
          </a:p>
          <a:p>
            <a:pPr marL="0" indent="0">
              <a:buNone/>
            </a:pPr>
            <a:r>
              <a:rPr lang="en-US" sz="1700" dirty="0"/>
              <a:t>77 Goodell St., Suite 310</a:t>
            </a:r>
          </a:p>
          <a:p>
            <a:pPr marL="0" indent="0">
              <a:buNone/>
            </a:pPr>
            <a:r>
              <a:rPr lang="en-US" sz="1700" dirty="0"/>
              <a:t>Buffalo, NY 14203</a:t>
            </a:r>
          </a:p>
          <a:p>
            <a:pPr marL="0" indent="0">
              <a:buNone/>
            </a:pPr>
            <a:endParaRPr lang="en-US" sz="1700" dirty="0"/>
          </a:p>
          <a:p>
            <a:pPr marL="0" indent="0">
              <a:buNone/>
            </a:pPr>
            <a:r>
              <a:rPr lang="en-US" sz="1700" dirty="0"/>
              <a:t>Website: </a:t>
            </a:r>
            <a:r>
              <a:rPr lang="en-US" sz="1700" dirty="0">
                <a:hlinkClick r:id="rId6"/>
              </a:rPr>
              <a:t>https://ubmd.com/about-ubmd/Compliance/Compliance-plan.html</a:t>
            </a:r>
            <a:endParaRPr lang="en-US" sz="1700" dirty="0"/>
          </a:p>
          <a:p>
            <a:pPr marL="0" indent="0">
              <a:buNone/>
            </a:pPr>
            <a:endParaRPr lang="en-US" sz="1700" dirty="0"/>
          </a:p>
        </p:txBody>
      </p:sp>
    </p:spTree>
    <p:extLst>
      <p:ext uri="{BB962C8B-B14F-4D97-AF65-F5344CB8AC3E}">
        <p14:creationId xmlns:p14="http://schemas.microsoft.com/office/powerpoint/2010/main" val="3524201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84C9B-79A8-480C-BE9E-77E816511E54}"/>
              </a:ext>
            </a:extLst>
          </p:cNvPr>
          <p:cNvSpPr>
            <a:spLocks noGrp="1"/>
          </p:cNvSpPr>
          <p:nvPr>
            <p:ph type="title"/>
          </p:nvPr>
        </p:nvSpPr>
        <p:spPr>
          <a:xfrm>
            <a:off x="2337231" y="252989"/>
            <a:ext cx="6541222" cy="566738"/>
          </a:xfrm>
        </p:spPr>
        <p:txBody>
          <a:bodyPr/>
          <a:lstStyle/>
          <a:p>
            <a:pPr algn="ctr"/>
            <a:r>
              <a:rPr lang="en-US" sz="2800" dirty="0"/>
              <a:t>Policies</a:t>
            </a:r>
          </a:p>
        </p:txBody>
      </p:sp>
      <p:sp>
        <p:nvSpPr>
          <p:cNvPr id="4" name="Text Placeholder 3">
            <a:extLst>
              <a:ext uri="{FF2B5EF4-FFF2-40B4-BE49-F238E27FC236}">
                <a16:creationId xmlns:a16="http://schemas.microsoft.com/office/drawing/2014/main" id="{94565845-33BB-4F1B-9ED2-BFB049AF94E1}"/>
              </a:ext>
            </a:extLst>
          </p:cNvPr>
          <p:cNvSpPr>
            <a:spLocks noGrp="1"/>
          </p:cNvSpPr>
          <p:nvPr>
            <p:ph type="body" sz="half" idx="2"/>
          </p:nvPr>
        </p:nvSpPr>
        <p:spPr>
          <a:xfrm>
            <a:off x="2337230" y="1514764"/>
            <a:ext cx="6541223" cy="4523509"/>
          </a:xfrm>
        </p:spPr>
        <p:txBody>
          <a:bodyPr/>
          <a:lstStyle/>
          <a:p>
            <a:pPr marL="342900" indent="-342900">
              <a:buAutoNum type="alphaUcPeriod"/>
            </a:pPr>
            <a:r>
              <a:rPr lang="en-US" dirty="0"/>
              <a:t>Education &amp; Training</a:t>
            </a:r>
          </a:p>
          <a:p>
            <a:pPr marL="342900" indent="-342900">
              <a:buAutoNum type="alphaUcPeriod"/>
            </a:pPr>
            <a:r>
              <a:rPr lang="en-US" dirty="0"/>
              <a:t>Coding &amp; Documentation</a:t>
            </a:r>
          </a:p>
          <a:p>
            <a:pPr marL="342900" indent="-342900">
              <a:buAutoNum type="alphaUcPeriod"/>
            </a:pPr>
            <a:r>
              <a:rPr lang="en-US" dirty="0"/>
              <a:t>Electronic Medical Records</a:t>
            </a:r>
          </a:p>
          <a:p>
            <a:pPr marL="342900" indent="-342900">
              <a:buAutoNum type="alphaUcPeriod"/>
            </a:pPr>
            <a:r>
              <a:rPr lang="en-US" dirty="0"/>
              <a:t>Record Retention</a:t>
            </a:r>
          </a:p>
          <a:p>
            <a:pPr marL="342900" indent="-342900">
              <a:buAutoNum type="alphaUcPeriod"/>
            </a:pPr>
            <a:r>
              <a:rPr lang="en-US" dirty="0"/>
              <a:t>Audit &amp; Monitoring</a:t>
            </a:r>
          </a:p>
          <a:p>
            <a:pPr marL="342900" indent="-342900">
              <a:buAutoNum type="alphaUcPeriod"/>
            </a:pPr>
            <a:r>
              <a:rPr lang="en-US" dirty="0"/>
              <a:t>Overpayments</a:t>
            </a:r>
          </a:p>
          <a:p>
            <a:pPr marL="342900" indent="-342900">
              <a:buAutoNum type="alphaUcPeriod"/>
            </a:pPr>
            <a:r>
              <a:rPr lang="en-US" dirty="0"/>
              <a:t>Monitoring Exclusionary Databases</a:t>
            </a:r>
          </a:p>
          <a:p>
            <a:pPr marL="342900" indent="-342900">
              <a:buAutoNum type="alphaUcPeriod"/>
            </a:pPr>
            <a:r>
              <a:rPr lang="en-US" dirty="0"/>
              <a:t>Reporting Misconduct</a:t>
            </a:r>
          </a:p>
          <a:p>
            <a:pPr marL="342900" indent="-342900">
              <a:buAutoNum type="alphaUcPeriod"/>
            </a:pPr>
            <a:r>
              <a:rPr lang="en-US" dirty="0"/>
              <a:t>Diversity</a:t>
            </a:r>
          </a:p>
          <a:p>
            <a:pPr marL="342900" indent="-342900">
              <a:buAutoNum type="alphaUcPeriod"/>
            </a:pPr>
            <a:r>
              <a:rPr lang="en-US" dirty="0"/>
              <a:t>Language Access Services</a:t>
            </a:r>
          </a:p>
          <a:p>
            <a:pPr marL="342900" indent="-342900">
              <a:buAutoNum type="alphaUcPeriod"/>
            </a:pPr>
            <a:r>
              <a:rPr lang="en-US" dirty="0"/>
              <a:t>Harassment</a:t>
            </a:r>
          </a:p>
          <a:p>
            <a:pPr marL="342900" indent="-342900">
              <a:buAutoNum type="alphaUcPeriod"/>
            </a:pPr>
            <a:r>
              <a:rPr lang="en-US" dirty="0"/>
              <a:t>Sexual Harassment</a:t>
            </a:r>
          </a:p>
          <a:p>
            <a:pPr marL="342900" indent="-342900">
              <a:buAutoNum type="alphaUcPeriod"/>
            </a:pPr>
            <a:r>
              <a:rPr lang="en-US" dirty="0"/>
              <a:t>Non-Retaliation/Whistleblowers</a:t>
            </a:r>
          </a:p>
          <a:p>
            <a:pPr marL="342900" indent="-342900">
              <a:buAutoNum type="alphaUcPeriod"/>
            </a:pPr>
            <a:r>
              <a:rPr lang="en-US" dirty="0"/>
              <a:t>Internal Investigations</a:t>
            </a:r>
          </a:p>
          <a:p>
            <a:pPr marL="342900" indent="-342900">
              <a:buAutoNum type="alphaUcPeriod"/>
            </a:pPr>
            <a:r>
              <a:rPr lang="en-US" dirty="0"/>
              <a:t>Corrective Action</a:t>
            </a:r>
          </a:p>
          <a:p>
            <a:pPr marL="342900" indent="-342900">
              <a:buAutoNum type="alphaUcPeriod"/>
            </a:pPr>
            <a:r>
              <a:rPr lang="en-US" dirty="0"/>
              <a:t>Appeals</a:t>
            </a:r>
          </a:p>
          <a:p>
            <a:pPr marL="342900" indent="-342900">
              <a:buAutoNum type="alphaUcPeriod"/>
            </a:pPr>
            <a:r>
              <a:rPr lang="en-US" dirty="0"/>
              <a:t>Government Investigations</a:t>
            </a:r>
          </a:p>
        </p:txBody>
      </p:sp>
    </p:spTree>
    <p:extLst>
      <p:ext uri="{BB962C8B-B14F-4D97-AF65-F5344CB8AC3E}">
        <p14:creationId xmlns:p14="http://schemas.microsoft.com/office/powerpoint/2010/main" val="3930341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8172</TotalTime>
  <Words>11054</Words>
  <Application>Microsoft Office PowerPoint</Application>
  <PresentationFormat>On-screen Show (4:3)</PresentationFormat>
  <Paragraphs>1172</Paragraphs>
  <Slides>83</Slides>
  <Notes>63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83</vt:i4>
      </vt:variant>
    </vt:vector>
  </HeadingPairs>
  <TitlesOfParts>
    <vt:vector size="89" baseType="lpstr">
      <vt:lpstr>Arial</vt:lpstr>
      <vt:lpstr>Arial Black</vt:lpstr>
      <vt:lpstr>Calibri</vt:lpstr>
      <vt:lpstr>Times New Roman</vt:lpstr>
      <vt:lpstr>Wingdings</vt:lpstr>
      <vt:lpstr>Office Theme</vt:lpstr>
      <vt:lpstr>UBMD Compliance Plan</vt:lpstr>
      <vt:lpstr>Parts of the Compliance Plan</vt:lpstr>
      <vt:lpstr>8 Elements of an Effective Compliance Plan</vt:lpstr>
      <vt:lpstr>8 Elements of an Effective Compliance Plan</vt:lpstr>
      <vt:lpstr>8 Elements of an Effective Compliance Plan</vt:lpstr>
      <vt:lpstr>Code of Conduct</vt:lpstr>
      <vt:lpstr>Business Information &amp; Relationships</vt:lpstr>
      <vt:lpstr>Violations</vt:lpstr>
      <vt:lpstr>Policies</vt:lpstr>
      <vt:lpstr>Policy On:  Education &amp; Training</vt:lpstr>
      <vt:lpstr>Education &amp; Training</vt:lpstr>
      <vt:lpstr> Policy On :  Coding &amp; Documentation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Policy On :  Electronic  Medical Records</vt:lpstr>
      <vt:lpstr>PowerPoint Presentation</vt:lpstr>
      <vt:lpstr>PowerPoint Presentation</vt:lpstr>
      <vt:lpstr>PowerPoint Presentation</vt:lpstr>
      <vt:lpstr>PowerPoint Presentation</vt:lpstr>
      <vt:lpstr>PowerPoint Presentation</vt:lpstr>
      <vt:lpstr> Policy On :  Record Retention</vt:lpstr>
      <vt:lpstr>PowerPoint Presentation</vt:lpstr>
      <vt:lpstr> Policy On :  Audit &amp; Monitoring</vt:lpstr>
      <vt:lpstr>PowerPoint Presentation</vt:lpstr>
      <vt:lpstr>PowerPoint Presentation</vt:lpstr>
      <vt:lpstr>PowerPoint Presentation</vt:lpstr>
      <vt:lpstr>PowerPoint Presentation</vt:lpstr>
      <vt:lpstr>PowerPoint Presentation</vt:lpstr>
      <vt:lpstr> Policy On :  Overpayments</vt:lpstr>
      <vt:lpstr>PowerPoint Presentation</vt:lpstr>
      <vt:lpstr> Policy On :  Monitoring Exclusionary Databases</vt:lpstr>
      <vt:lpstr>PowerPoint Presentation</vt:lpstr>
      <vt:lpstr>PowerPoint Presentation</vt:lpstr>
      <vt:lpstr> Policy On :  Reporting Misconduct</vt:lpstr>
      <vt:lpstr>PowerPoint Presentation</vt:lpstr>
      <vt:lpstr>PowerPoint Presentation</vt:lpstr>
      <vt:lpstr>PowerPoint Presentation</vt:lpstr>
      <vt:lpstr>PowerPoint Presentation</vt:lpstr>
      <vt:lpstr>PowerPoint Presentation</vt:lpstr>
      <vt:lpstr> Policy On :  Diversity</vt:lpstr>
      <vt:lpstr>PowerPoint Presentation</vt:lpstr>
      <vt:lpstr> Policy On :  Language Access Services</vt:lpstr>
      <vt:lpstr>PowerPoint Presentation</vt:lpstr>
      <vt:lpstr> Policy On :  Social Media</vt:lpstr>
      <vt:lpstr>PowerPoint Presentation</vt:lpstr>
      <vt:lpstr>PowerPoint Presentation</vt:lpstr>
      <vt:lpstr>PowerPoint Presentation</vt:lpstr>
      <vt:lpstr> Policy On :  Harassment</vt:lpstr>
      <vt:lpstr>PowerPoint Presentation</vt:lpstr>
      <vt:lpstr>PowerPoint Presentation</vt:lpstr>
      <vt:lpstr> Policy On :  Sexual Harassment</vt:lpstr>
      <vt:lpstr>PowerPoint Presentation</vt:lpstr>
      <vt:lpstr>PowerPoint Presentation</vt:lpstr>
      <vt:lpstr>PowerPoint Presentation</vt:lpstr>
      <vt:lpstr>PowerPoint Presentation</vt:lpstr>
      <vt:lpstr> Policy On :  Non-Retaliation/ Whistleblowers</vt:lpstr>
      <vt:lpstr>PowerPoint Presentation</vt:lpstr>
      <vt:lpstr> Policy On :  Internal Investigations</vt:lpstr>
      <vt:lpstr>PowerPoint Presentation</vt:lpstr>
      <vt:lpstr>PowerPoint Presentation</vt:lpstr>
      <vt:lpstr> Policy On :  Corrective Action</vt:lpstr>
      <vt:lpstr>PowerPoint Presentation</vt:lpstr>
      <vt:lpstr> Policy on:  Appeals</vt:lpstr>
      <vt:lpstr>PowerPoint Presentation</vt:lpstr>
      <vt:lpstr>PowerPoint Presentation</vt:lpstr>
      <vt:lpstr> Policy on:  Governmental Investigations</vt:lpstr>
      <vt:lpstr>PowerPoint Presentation</vt:lpstr>
      <vt:lpstr>PowerPoint Presentation</vt:lpstr>
      <vt:lpstr> Summary of  Pertinent Laws, Rules &amp; Regulations</vt:lpstr>
      <vt:lpstr>PowerPoint Presentation</vt:lpstr>
      <vt:lpstr>PowerPoint Presentation</vt:lpstr>
      <vt:lpstr>PowerPoint Presentation</vt:lpstr>
      <vt:lpstr>PowerPoint Presentation</vt:lpstr>
      <vt:lpstr>PowerPoint Presentation</vt:lpstr>
      <vt:lpstr>Attachments</vt:lpstr>
      <vt:lpstr>Education Credit</vt:lpstr>
      <vt:lpstr>UBMD Compliance Office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Domo</dc:creator>
  <cp:lastModifiedBy>Sue</cp:lastModifiedBy>
  <cp:revision>257</cp:revision>
  <dcterms:created xsi:type="dcterms:W3CDTF">2013-04-30T15:16:51Z</dcterms:created>
  <dcterms:modified xsi:type="dcterms:W3CDTF">2021-02-22T19:51:42Z</dcterms:modified>
</cp:coreProperties>
</file>